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60" r:id="rId3"/>
    <p:sldId id="905" r:id="rId4"/>
    <p:sldId id="259" r:id="rId5"/>
    <p:sldId id="923" r:id="rId6"/>
    <p:sldId id="937" r:id="rId7"/>
    <p:sldId id="907" r:id="rId8"/>
    <p:sldId id="924" r:id="rId9"/>
    <p:sldId id="925" r:id="rId10"/>
    <p:sldId id="938" r:id="rId11"/>
    <p:sldId id="908" r:id="rId12"/>
    <p:sldId id="940" r:id="rId13"/>
    <p:sldId id="945" r:id="rId14"/>
    <p:sldId id="931" r:id="rId15"/>
    <p:sldId id="932" r:id="rId16"/>
    <p:sldId id="933" r:id="rId17"/>
    <p:sldId id="934" r:id="rId18"/>
    <p:sldId id="942" r:id="rId19"/>
    <p:sldId id="943" r:id="rId20"/>
    <p:sldId id="944" r:id="rId21"/>
    <p:sldId id="935" r:id="rId22"/>
    <p:sldId id="936" r:id="rId23"/>
    <p:sldId id="939" r:id="rId24"/>
    <p:sldId id="3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AE7915-13E3-4120-97F4-FC92877688DD}" type="doc">
      <dgm:prSet loTypeId="urn:microsoft.com/office/officeart/2011/layout/InterconnectedBlockProcess" loCatId="process" qsTypeId="urn:microsoft.com/office/officeart/2005/8/quickstyle/3d3" qsCatId="3D" csTypeId="urn:microsoft.com/office/officeart/2005/8/colors/accent1_3" csCatId="accent1" phldr="1"/>
      <dgm:spPr/>
      <dgm:t>
        <a:bodyPr/>
        <a:lstStyle/>
        <a:p>
          <a:endParaRPr lang="en-US"/>
        </a:p>
      </dgm:t>
    </dgm:pt>
    <dgm:pt modelId="{64C99851-8BB1-4945-AF75-E6F07ED15F54}">
      <dgm:prSet phldrT="[Text]"/>
      <dgm:spPr/>
      <dgm:t>
        <a:bodyPr/>
        <a:lstStyle/>
        <a:p>
          <a:r>
            <a:rPr lang="en-US" dirty="0"/>
            <a:t>1</a:t>
          </a:r>
        </a:p>
      </dgm:t>
    </dgm:pt>
    <dgm:pt modelId="{91ADEB64-16D4-4119-A9FC-56FED8842420}" type="parTrans" cxnId="{9176F585-142F-42E1-8F2C-2F6387179633}">
      <dgm:prSet/>
      <dgm:spPr/>
      <dgm:t>
        <a:bodyPr/>
        <a:lstStyle/>
        <a:p>
          <a:endParaRPr lang="en-US"/>
        </a:p>
      </dgm:t>
    </dgm:pt>
    <dgm:pt modelId="{B346BEFC-7DD1-43FE-B836-86CCAE30B36E}" type="sibTrans" cxnId="{9176F585-142F-42E1-8F2C-2F6387179633}">
      <dgm:prSet/>
      <dgm:spPr/>
      <dgm:t>
        <a:bodyPr/>
        <a:lstStyle/>
        <a:p>
          <a:endParaRPr lang="en-US"/>
        </a:p>
      </dgm:t>
    </dgm:pt>
    <dgm:pt modelId="{87C30862-4B76-4466-834D-BE6713010B09}">
      <dgm:prSet phldrT="[Text]" custT="1"/>
      <dgm:spPr/>
      <dgm:t>
        <a:bodyPr/>
        <a:lstStyle/>
        <a:p>
          <a:pPr algn="ctr">
            <a:lnSpc>
              <a:spcPct val="100000"/>
            </a:lnSpc>
          </a:pPr>
          <a:r>
            <a:rPr lang="en-US" sz="3200" dirty="0" err="1"/>
            <a:t>Tính</a:t>
          </a:r>
          <a:r>
            <a:rPr lang="en-US" sz="3200" dirty="0"/>
            <a:t> </a:t>
          </a:r>
          <a:r>
            <a:rPr lang="en-US" sz="3200" dirty="0" err="1"/>
            <a:t>nguy</a:t>
          </a:r>
          <a:r>
            <a:rPr lang="en-US" sz="3200" dirty="0"/>
            <a:t> </a:t>
          </a:r>
          <a:r>
            <a:rPr lang="en-US" sz="3200" dirty="0" err="1"/>
            <a:t>hiểm</a:t>
          </a:r>
          <a:r>
            <a:rPr lang="en-US" sz="3200" dirty="0"/>
            <a:t> </a:t>
          </a:r>
          <a:r>
            <a:rPr lang="en-US" sz="3200" dirty="0" err="1"/>
            <a:t>cho</a:t>
          </a:r>
          <a:r>
            <a:rPr lang="en-US" sz="3200" dirty="0"/>
            <a:t> </a:t>
          </a:r>
          <a:r>
            <a:rPr lang="en-US" sz="3200" dirty="0" err="1"/>
            <a:t>xã</a:t>
          </a:r>
          <a:r>
            <a:rPr lang="en-US" sz="3200" dirty="0"/>
            <a:t> </a:t>
          </a:r>
          <a:r>
            <a:rPr lang="en-US" sz="3200" dirty="0" err="1"/>
            <a:t>hội</a:t>
          </a:r>
          <a:endParaRPr lang="en-US" sz="3200" dirty="0"/>
        </a:p>
      </dgm:t>
    </dgm:pt>
    <dgm:pt modelId="{4EB283FF-AFB9-4F9A-A94E-997CEEACB10E}" type="parTrans" cxnId="{8CEED1E0-6C63-4E21-BA69-97270AF0CA9C}">
      <dgm:prSet/>
      <dgm:spPr/>
      <dgm:t>
        <a:bodyPr/>
        <a:lstStyle/>
        <a:p>
          <a:endParaRPr lang="en-US"/>
        </a:p>
      </dgm:t>
    </dgm:pt>
    <dgm:pt modelId="{4E4C8FFA-C3AA-4BEB-BFFF-9FB8F46B020C}" type="sibTrans" cxnId="{8CEED1E0-6C63-4E21-BA69-97270AF0CA9C}">
      <dgm:prSet/>
      <dgm:spPr/>
      <dgm:t>
        <a:bodyPr/>
        <a:lstStyle/>
        <a:p>
          <a:endParaRPr lang="en-US"/>
        </a:p>
      </dgm:t>
    </dgm:pt>
    <dgm:pt modelId="{EF87F450-873B-4474-8155-156CAFB37DBE}">
      <dgm:prSet phldrT="[Text]"/>
      <dgm:spPr/>
      <dgm:t>
        <a:bodyPr/>
        <a:lstStyle/>
        <a:p>
          <a:r>
            <a:rPr lang="en-US" dirty="0"/>
            <a:t>2</a:t>
          </a:r>
        </a:p>
      </dgm:t>
    </dgm:pt>
    <dgm:pt modelId="{214A928C-27F0-440B-BC84-2E501F997A7C}" type="parTrans" cxnId="{74C5D057-F3F9-4392-8E14-27EC5AF7FF3D}">
      <dgm:prSet/>
      <dgm:spPr/>
      <dgm:t>
        <a:bodyPr/>
        <a:lstStyle/>
        <a:p>
          <a:endParaRPr lang="en-US"/>
        </a:p>
      </dgm:t>
    </dgm:pt>
    <dgm:pt modelId="{0B0CED60-803F-426D-9323-35707D9D0B60}" type="sibTrans" cxnId="{74C5D057-F3F9-4392-8E14-27EC5AF7FF3D}">
      <dgm:prSet/>
      <dgm:spPr/>
      <dgm:t>
        <a:bodyPr/>
        <a:lstStyle/>
        <a:p>
          <a:endParaRPr lang="en-US"/>
        </a:p>
      </dgm:t>
    </dgm:pt>
    <dgm:pt modelId="{516E6FB3-3668-4E31-A8A2-4BEA6AB09CF8}">
      <dgm:prSet phldrT="[Text]" custT="1"/>
      <dgm:spPr/>
      <dgm:t>
        <a:bodyPr/>
        <a:lstStyle/>
        <a:p>
          <a:pPr algn="ctr">
            <a:lnSpc>
              <a:spcPct val="100000"/>
            </a:lnSpc>
          </a:pPr>
          <a:r>
            <a:rPr lang="en-US" sz="3200" dirty="0" err="1"/>
            <a:t>Tính</a:t>
          </a:r>
          <a:r>
            <a:rPr lang="en-US" sz="3200" dirty="0"/>
            <a:t> </a:t>
          </a:r>
        </a:p>
        <a:p>
          <a:pPr algn="ctr">
            <a:lnSpc>
              <a:spcPct val="100000"/>
            </a:lnSpc>
          </a:pPr>
          <a:r>
            <a:rPr lang="en-US" sz="3200" dirty="0" err="1"/>
            <a:t>có</a:t>
          </a:r>
          <a:r>
            <a:rPr lang="en-US" sz="3200" dirty="0"/>
            <a:t> </a:t>
          </a:r>
        </a:p>
        <a:p>
          <a:pPr algn="ctr">
            <a:lnSpc>
              <a:spcPct val="100000"/>
            </a:lnSpc>
          </a:pPr>
          <a:r>
            <a:rPr lang="en-US" sz="3200" dirty="0" err="1"/>
            <a:t>lỗi</a:t>
          </a:r>
          <a:endParaRPr lang="en-US" sz="3200" dirty="0"/>
        </a:p>
      </dgm:t>
    </dgm:pt>
    <dgm:pt modelId="{5B4162F8-2ACE-45BF-881B-67E8E87DE6C6}" type="parTrans" cxnId="{6D934D9D-70D0-4747-AE2B-99AA46C318D3}">
      <dgm:prSet/>
      <dgm:spPr/>
      <dgm:t>
        <a:bodyPr/>
        <a:lstStyle/>
        <a:p>
          <a:endParaRPr lang="en-US"/>
        </a:p>
      </dgm:t>
    </dgm:pt>
    <dgm:pt modelId="{4AA35C57-A921-4353-BDAD-9A3D885B5919}" type="sibTrans" cxnId="{6D934D9D-70D0-4747-AE2B-99AA46C318D3}">
      <dgm:prSet/>
      <dgm:spPr/>
      <dgm:t>
        <a:bodyPr/>
        <a:lstStyle/>
        <a:p>
          <a:endParaRPr lang="en-US"/>
        </a:p>
      </dgm:t>
    </dgm:pt>
    <dgm:pt modelId="{6800D944-8E1B-4CCC-93BD-47735CE57356}">
      <dgm:prSet phldrT="[Text]"/>
      <dgm:spPr/>
      <dgm:t>
        <a:bodyPr/>
        <a:lstStyle/>
        <a:p>
          <a:r>
            <a:rPr lang="en-US" dirty="0"/>
            <a:t>3</a:t>
          </a:r>
        </a:p>
      </dgm:t>
    </dgm:pt>
    <dgm:pt modelId="{7E6D98F2-1063-4054-BE1B-986510EE7BE1}" type="parTrans" cxnId="{A8447517-9292-4EA4-8C34-3BD62091D559}">
      <dgm:prSet/>
      <dgm:spPr/>
      <dgm:t>
        <a:bodyPr/>
        <a:lstStyle/>
        <a:p>
          <a:endParaRPr lang="en-US"/>
        </a:p>
      </dgm:t>
    </dgm:pt>
    <dgm:pt modelId="{783B194C-A944-4BC9-804E-A6C4DBD32A48}" type="sibTrans" cxnId="{A8447517-9292-4EA4-8C34-3BD62091D559}">
      <dgm:prSet/>
      <dgm:spPr/>
      <dgm:t>
        <a:bodyPr/>
        <a:lstStyle/>
        <a:p>
          <a:endParaRPr lang="en-US"/>
        </a:p>
      </dgm:t>
    </dgm:pt>
    <dgm:pt modelId="{FD97DB6C-0D20-44D2-9D82-FCDD6742A105}">
      <dgm:prSet phldrT="[Text]" custT="1"/>
      <dgm:spPr/>
      <dgm:t>
        <a:bodyPr/>
        <a:lstStyle/>
        <a:p>
          <a:pPr algn="ctr">
            <a:lnSpc>
              <a:spcPct val="100000"/>
            </a:lnSpc>
          </a:pPr>
          <a:r>
            <a:rPr lang="en-US" sz="3200" dirty="0" err="1"/>
            <a:t>Tính</a:t>
          </a:r>
          <a:r>
            <a:rPr lang="en-US" sz="3200" dirty="0"/>
            <a:t> </a:t>
          </a:r>
          <a:r>
            <a:rPr lang="en-US" sz="3200" dirty="0" err="1"/>
            <a:t>trái</a:t>
          </a:r>
          <a:r>
            <a:rPr lang="en-US" sz="3200" dirty="0"/>
            <a:t> </a:t>
          </a:r>
          <a:r>
            <a:rPr lang="en-US" sz="3200" dirty="0" err="1"/>
            <a:t>pháp</a:t>
          </a:r>
          <a:r>
            <a:rPr lang="en-US" sz="3200" dirty="0"/>
            <a:t> </a:t>
          </a:r>
          <a:r>
            <a:rPr lang="en-US" sz="3200" dirty="0" err="1"/>
            <a:t>luật</a:t>
          </a:r>
          <a:r>
            <a:rPr lang="en-US" sz="3200" dirty="0"/>
            <a:t> </a:t>
          </a:r>
          <a:r>
            <a:rPr lang="en-US" sz="3200" dirty="0" err="1"/>
            <a:t>hình</a:t>
          </a:r>
          <a:r>
            <a:rPr lang="en-US" sz="3200" dirty="0"/>
            <a:t> </a:t>
          </a:r>
          <a:r>
            <a:rPr lang="en-US" sz="3200" dirty="0" err="1"/>
            <a:t>sự</a:t>
          </a:r>
          <a:endParaRPr lang="en-US" sz="3200" dirty="0"/>
        </a:p>
      </dgm:t>
    </dgm:pt>
    <dgm:pt modelId="{8DA4F8AA-8426-4015-BB28-53891F09DB0D}" type="parTrans" cxnId="{F0A2BB19-9CAC-46C1-8B8B-F0AFB3B64EDF}">
      <dgm:prSet/>
      <dgm:spPr/>
      <dgm:t>
        <a:bodyPr/>
        <a:lstStyle/>
        <a:p>
          <a:endParaRPr lang="en-US"/>
        </a:p>
      </dgm:t>
    </dgm:pt>
    <dgm:pt modelId="{9CF43120-8B6B-489D-A9E5-BD96E356E63C}" type="sibTrans" cxnId="{F0A2BB19-9CAC-46C1-8B8B-F0AFB3B64EDF}">
      <dgm:prSet/>
      <dgm:spPr/>
      <dgm:t>
        <a:bodyPr/>
        <a:lstStyle/>
        <a:p>
          <a:endParaRPr lang="en-US"/>
        </a:p>
      </dgm:t>
    </dgm:pt>
    <dgm:pt modelId="{609311FD-9557-4F6C-A659-263BF599D4E6}">
      <dgm:prSet phldrT="[Text]"/>
      <dgm:spPr/>
      <dgm:t>
        <a:bodyPr/>
        <a:lstStyle/>
        <a:p>
          <a:r>
            <a:rPr lang="en-US" dirty="0"/>
            <a:t>4</a:t>
          </a:r>
        </a:p>
      </dgm:t>
    </dgm:pt>
    <dgm:pt modelId="{4717514C-B67F-4838-BDAC-097EAA71E8A3}" type="parTrans" cxnId="{55AB16E2-13F3-4BD2-9F06-707162691834}">
      <dgm:prSet/>
      <dgm:spPr/>
      <dgm:t>
        <a:bodyPr/>
        <a:lstStyle/>
        <a:p>
          <a:endParaRPr lang="en-US"/>
        </a:p>
      </dgm:t>
    </dgm:pt>
    <dgm:pt modelId="{D07BC8CE-456B-4454-870D-569BF5B8A75C}" type="sibTrans" cxnId="{55AB16E2-13F3-4BD2-9F06-707162691834}">
      <dgm:prSet/>
      <dgm:spPr/>
      <dgm:t>
        <a:bodyPr/>
        <a:lstStyle/>
        <a:p>
          <a:endParaRPr lang="en-US"/>
        </a:p>
      </dgm:t>
    </dgm:pt>
    <dgm:pt modelId="{19E6A62C-9625-48CE-99C8-20C772D9EAB7}">
      <dgm:prSet phldrT="[Text]" custT="1"/>
      <dgm:spPr/>
      <dgm:t>
        <a:bodyPr/>
        <a:lstStyle/>
        <a:p>
          <a:pPr algn="ctr">
            <a:lnSpc>
              <a:spcPct val="100000"/>
            </a:lnSpc>
          </a:pPr>
          <a:r>
            <a:rPr lang="en-US" sz="3200" dirty="0" err="1"/>
            <a:t>Tính</a:t>
          </a:r>
          <a:r>
            <a:rPr lang="en-US" sz="3200" dirty="0"/>
            <a:t> </a:t>
          </a:r>
          <a:r>
            <a:rPr lang="en-US" sz="3200" dirty="0" err="1"/>
            <a:t>phải</a:t>
          </a:r>
          <a:r>
            <a:rPr lang="en-US" sz="3200" dirty="0"/>
            <a:t> </a:t>
          </a:r>
          <a:r>
            <a:rPr lang="en-US" sz="3200" dirty="0" err="1"/>
            <a:t>chịu</a:t>
          </a:r>
          <a:r>
            <a:rPr lang="en-US" sz="3200" dirty="0"/>
            <a:t> </a:t>
          </a:r>
          <a:r>
            <a:rPr lang="en-US" sz="3200" dirty="0" err="1"/>
            <a:t>hình</a:t>
          </a:r>
          <a:r>
            <a:rPr lang="en-US" sz="3200" dirty="0"/>
            <a:t> </a:t>
          </a:r>
          <a:r>
            <a:rPr lang="en-US" sz="3200" dirty="0" err="1"/>
            <a:t>phạt</a:t>
          </a:r>
          <a:endParaRPr lang="en-US" sz="3200" dirty="0"/>
        </a:p>
      </dgm:t>
    </dgm:pt>
    <dgm:pt modelId="{6789D75A-754D-4EA2-9B4F-EBE643AB3D37}" type="parTrans" cxnId="{A2FEC8B8-24A3-401D-BF77-A14AB69D3CE6}">
      <dgm:prSet/>
      <dgm:spPr/>
      <dgm:t>
        <a:bodyPr/>
        <a:lstStyle/>
        <a:p>
          <a:endParaRPr lang="en-US"/>
        </a:p>
      </dgm:t>
    </dgm:pt>
    <dgm:pt modelId="{846C8046-A3DB-4CF8-A9E5-2F3A1C229262}" type="sibTrans" cxnId="{A2FEC8B8-24A3-401D-BF77-A14AB69D3CE6}">
      <dgm:prSet/>
      <dgm:spPr/>
      <dgm:t>
        <a:bodyPr/>
        <a:lstStyle/>
        <a:p>
          <a:endParaRPr lang="en-US"/>
        </a:p>
      </dgm:t>
    </dgm:pt>
    <dgm:pt modelId="{CC728D88-33A0-4470-A714-4A7780C9D8D7}" type="pres">
      <dgm:prSet presAssocID="{D2AE7915-13E3-4120-97F4-FC92877688DD}" presName="Name0" presStyleCnt="0">
        <dgm:presLayoutVars>
          <dgm:chMax val="7"/>
          <dgm:chPref val="5"/>
          <dgm:dir/>
          <dgm:animOne val="branch"/>
          <dgm:animLvl val="lvl"/>
        </dgm:presLayoutVars>
      </dgm:prSet>
      <dgm:spPr/>
    </dgm:pt>
    <dgm:pt modelId="{3CE5393B-B2AF-4FA5-8C93-371999588D2F}" type="pres">
      <dgm:prSet presAssocID="{609311FD-9557-4F6C-A659-263BF599D4E6}" presName="ChildAccent4" presStyleCnt="0"/>
      <dgm:spPr/>
    </dgm:pt>
    <dgm:pt modelId="{E898964D-402C-46C5-81C0-A99B368E0FAA}" type="pres">
      <dgm:prSet presAssocID="{609311FD-9557-4F6C-A659-263BF599D4E6}" presName="ChildAccent" presStyleLbl="alignImgPlace1" presStyleIdx="0" presStyleCnt="4"/>
      <dgm:spPr/>
    </dgm:pt>
    <dgm:pt modelId="{F4CDC776-B12D-455C-8EE0-27AAE098C346}" type="pres">
      <dgm:prSet presAssocID="{609311FD-9557-4F6C-A659-263BF599D4E6}" presName="Child4" presStyleLbl="revTx" presStyleIdx="0" presStyleCnt="0">
        <dgm:presLayoutVars>
          <dgm:chMax val="0"/>
          <dgm:chPref val="0"/>
          <dgm:bulletEnabled val="1"/>
        </dgm:presLayoutVars>
      </dgm:prSet>
      <dgm:spPr/>
    </dgm:pt>
    <dgm:pt modelId="{CC81EB18-41B1-42EA-BEA2-149E8FF6B02F}" type="pres">
      <dgm:prSet presAssocID="{609311FD-9557-4F6C-A659-263BF599D4E6}" presName="Parent4" presStyleLbl="node1" presStyleIdx="0" presStyleCnt="4">
        <dgm:presLayoutVars>
          <dgm:chMax val="2"/>
          <dgm:chPref val="1"/>
          <dgm:bulletEnabled val="1"/>
        </dgm:presLayoutVars>
      </dgm:prSet>
      <dgm:spPr/>
    </dgm:pt>
    <dgm:pt modelId="{6A1F125F-58B9-48C2-935E-5C4EC6C3D194}" type="pres">
      <dgm:prSet presAssocID="{6800D944-8E1B-4CCC-93BD-47735CE57356}" presName="ChildAccent3" presStyleCnt="0"/>
      <dgm:spPr/>
    </dgm:pt>
    <dgm:pt modelId="{AE1DFC52-EE51-4D97-8DEC-78DB7DE583E8}" type="pres">
      <dgm:prSet presAssocID="{6800D944-8E1B-4CCC-93BD-47735CE57356}" presName="ChildAccent" presStyleLbl="alignImgPlace1" presStyleIdx="1" presStyleCnt="4"/>
      <dgm:spPr/>
    </dgm:pt>
    <dgm:pt modelId="{8334B1AC-7795-43DA-8C4E-8DED567FE8E9}" type="pres">
      <dgm:prSet presAssocID="{6800D944-8E1B-4CCC-93BD-47735CE57356}" presName="Child3" presStyleLbl="revTx" presStyleIdx="0" presStyleCnt="0">
        <dgm:presLayoutVars>
          <dgm:chMax val="0"/>
          <dgm:chPref val="0"/>
          <dgm:bulletEnabled val="1"/>
        </dgm:presLayoutVars>
      </dgm:prSet>
      <dgm:spPr/>
    </dgm:pt>
    <dgm:pt modelId="{9AD30861-EA61-49B2-939B-237E09A3D10E}" type="pres">
      <dgm:prSet presAssocID="{6800D944-8E1B-4CCC-93BD-47735CE57356}" presName="Parent3" presStyleLbl="node1" presStyleIdx="1" presStyleCnt="4">
        <dgm:presLayoutVars>
          <dgm:chMax val="2"/>
          <dgm:chPref val="1"/>
          <dgm:bulletEnabled val="1"/>
        </dgm:presLayoutVars>
      </dgm:prSet>
      <dgm:spPr/>
    </dgm:pt>
    <dgm:pt modelId="{F0C34E85-6117-4516-8271-2AE8A16F0605}" type="pres">
      <dgm:prSet presAssocID="{EF87F450-873B-4474-8155-156CAFB37DBE}" presName="ChildAccent2" presStyleCnt="0"/>
      <dgm:spPr/>
    </dgm:pt>
    <dgm:pt modelId="{EC88E395-AD13-42CC-A644-D7232B6E0879}" type="pres">
      <dgm:prSet presAssocID="{EF87F450-873B-4474-8155-156CAFB37DBE}" presName="ChildAccent" presStyleLbl="alignImgPlace1" presStyleIdx="2" presStyleCnt="4"/>
      <dgm:spPr/>
    </dgm:pt>
    <dgm:pt modelId="{7A51B470-A26C-4F7E-A5D0-4F7E60800516}" type="pres">
      <dgm:prSet presAssocID="{EF87F450-873B-4474-8155-156CAFB37DBE}" presName="Child2" presStyleLbl="revTx" presStyleIdx="0" presStyleCnt="0">
        <dgm:presLayoutVars>
          <dgm:chMax val="0"/>
          <dgm:chPref val="0"/>
          <dgm:bulletEnabled val="1"/>
        </dgm:presLayoutVars>
      </dgm:prSet>
      <dgm:spPr/>
    </dgm:pt>
    <dgm:pt modelId="{0C5D73C6-AAA7-42E3-89EE-56F7FDF8D8C2}" type="pres">
      <dgm:prSet presAssocID="{EF87F450-873B-4474-8155-156CAFB37DBE}" presName="Parent2" presStyleLbl="node1" presStyleIdx="2" presStyleCnt="4">
        <dgm:presLayoutVars>
          <dgm:chMax val="2"/>
          <dgm:chPref val="1"/>
          <dgm:bulletEnabled val="1"/>
        </dgm:presLayoutVars>
      </dgm:prSet>
      <dgm:spPr/>
    </dgm:pt>
    <dgm:pt modelId="{BBA83F1F-6C49-405B-882A-5F4F9131FE55}" type="pres">
      <dgm:prSet presAssocID="{64C99851-8BB1-4945-AF75-E6F07ED15F54}" presName="ChildAccent1" presStyleCnt="0"/>
      <dgm:spPr/>
    </dgm:pt>
    <dgm:pt modelId="{7AC35887-8B9D-4025-87C4-A11B79D08931}" type="pres">
      <dgm:prSet presAssocID="{64C99851-8BB1-4945-AF75-E6F07ED15F54}" presName="ChildAccent" presStyleLbl="alignImgPlace1" presStyleIdx="3" presStyleCnt="4"/>
      <dgm:spPr/>
    </dgm:pt>
    <dgm:pt modelId="{7A08C457-0FB1-43C5-A4DA-FCE5CDC84146}" type="pres">
      <dgm:prSet presAssocID="{64C99851-8BB1-4945-AF75-E6F07ED15F54}" presName="Child1" presStyleLbl="revTx" presStyleIdx="0" presStyleCnt="0">
        <dgm:presLayoutVars>
          <dgm:chMax val="0"/>
          <dgm:chPref val="0"/>
          <dgm:bulletEnabled val="1"/>
        </dgm:presLayoutVars>
      </dgm:prSet>
      <dgm:spPr/>
    </dgm:pt>
    <dgm:pt modelId="{EA975DCD-95F2-46B7-BDD7-B4A94602D52C}" type="pres">
      <dgm:prSet presAssocID="{64C99851-8BB1-4945-AF75-E6F07ED15F54}" presName="Parent1" presStyleLbl="node1" presStyleIdx="3" presStyleCnt="4">
        <dgm:presLayoutVars>
          <dgm:chMax val="2"/>
          <dgm:chPref val="1"/>
          <dgm:bulletEnabled val="1"/>
        </dgm:presLayoutVars>
      </dgm:prSet>
      <dgm:spPr/>
    </dgm:pt>
  </dgm:ptLst>
  <dgm:cxnLst>
    <dgm:cxn modelId="{A8447517-9292-4EA4-8C34-3BD62091D559}" srcId="{D2AE7915-13E3-4120-97F4-FC92877688DD}" destId="{6800D944-8E1B-4CCC-93BD-47735CE57356}" srcOrd="2" destOrd="0" parTransId="{7E6D98F2-1063-4054-BE1B-986510EE7BE1}" sibTransId="{783B194C-A944-4BC9-804E-A6C4DBD32A48}"/>
    <dgm:cxn modelId="{F0A2BB19-9CAC-46C1-8B8B-F0AFB3B64EDF}" srcId="{6800D944-8E1B-4CCC-93BD-47735CE57356}" destId="{FD97DB6C-0D20-44D2-9D82-FCDD6742A105}" srcOrd="0" destOrd="0" parTransId="{8DA4F8AA-8426-4015-BB28-53891F09DB0D}" sibTransId="{9CF43120-8B6B-489D-A9E5-BD96E356E63C}"/>
    <dgm:cxn modelId="{0804293F-F38A-438F-BD68-53C1A6DE26DF}" type="presOf" srcId="{D2AE7915-13E3-4120-97F4-FC92877688DD}" destId="{CC728D88-33A0-4470-A714-4A7780C9D8D7}" srcOrd="0" destOrd="0" presId="urn:microsoft.com/office/officeart/2011/layout/InterconnectedBlockProcess"/>
    <dgm:cxn modelId="{B3A5E95B-6BA0-4B00-9FA4-F947536E087E}" type="presOf" srcId="{19E6A62C-9625-48CE-99C8-20C772D9EAB7}" destId="{E898964D-402C-46C5-81C0-A99B368E0FAA}" srcOrd="0" destOrd="0" presId="urn:microsoft.com/office/officeart/2011/layout/InterconnectedBlockProcess"/>
    <dgm:cxn modelId="{6D2B004C-B35F-423A-9C5D-4D4D11D9368D}" type="presOf" srcId="{87C30862-4B76-4466-834D-BE6713010B09}" destId="{7A08C457-0FB1-43C5-A4DA-FCE5CDC84146}" srcOrd="1" destOrd="0" presId="urn:microsoft.com/office/officeart/2011/layout/InterconnectedBlockProcess"/>
    <dgm:cxn modelId="{F90F2A6F-53DF-42DF-BAF6-1C373167CBBC}" type="presOf" srcId="{87C30862-4B76-4466-834D-BE6713010B09}" destId="{7AC35887-8B9D-4025-87C4-A11B79D08931}" srcOrd="0" destOrd="0" presId="urn:microsoft.com/office/officeart/2011/layout/InterconnectedBlockProcess"/>
    <dgm:cxn modelId="{74C5D057-F3F9-4392-8E14-27EC5AF7FF3D}" srcId="{D2AE7915-13E3-4120-97F4-FC92877688DD}" destId="{EF87F450-873B-4474-8155-156CAFB37DBE}" srcOrd="1" destOrd="0" parTransId="{214A928C-27F0-440B-BC84-2E501F997A7C}" sibTransId="{0B0CED60-803F-426D-9323-35707D9D0B60}"/>
    <dgm:cxn modelId="{9176F585-142F-42E1-8F2C-2F6387179633}" srcId="{D2AE7915-13E3-4120-97F4-FC92877688DD}" destId="{64C99851-8BB1-4945-AF75-E6F07ED15F54}" srcOrd="0" destOrd="0" parTransId="{91ADEB64-16D4-4119-A9FC-56FED8842420}" sibTransId="{B346BEFC-7DD1-43FE-B836-86CCAE30B36E}"/>
    <dgm:cxn modelId="{AB9E7D89-D00B-402D-B849-9D789BD9B3EF}" type="presOf" srcId="{EF87F450-873B-4474-8155-156CAFB37DBE}" destId="{0C5D73C6-AAA7-42E3-89EE-56F7FDF8D8C2}" srcOrd="0" destOrd="0" presId="urn:microsoft.com/office/officeart/2011/layout/InterconnectedBlockProcess"/>
    <dgm:cxn modelId="{E296C88E-AEF3-4CB9-8EF7-8CE8F463FD8F}" type="presOf" srcId="{609311FD-9557-4F6C-A659-263BF599D4E6}" destId="{CC81EB18-41B1-42EA-BEA2-149E8FF6B02F}" srcOrd="0" destOrd="0" presId="urn:microsoft.com/office/officeart/2011/layout/InterconnectedBlockProcess"/>
    <dgm:cxn modelId="{6D934D9D-70D0-4747-AE2B-99AA46C318D3}" srcId="{EF87F450-873B-4474-8155-156CAFB37DBE}" destId="{516E6FB3-3668-4E31-A8A2-4BEA6AB09CF8}" srcOrd="0" destOrd="0" parTransId="{5B4162F8-2ACE-45BF-881B-67E8E87DE6C6}" sibTransId="{4AA35C57-A921-4353-BDAD-9A3D885B5919}"/>
    <dgm:cxn modelId="{A918B49F-81C3-445D-9286-DF9CD8748731}" type="presOf" srcId="{19E6A62C-9625-48CE-99C8-20C772D9EAB7}" destId="{F4CDC776-B12D-455C-8EE0-27AAE098C346}" srcOrd="1" destOrd="0" presId="urn:microsoft.com/office/officeart/2011/layout/InterconnectedBlockProcess"/>
    <dgm:cxn modelId="{29C837A1-A2E0-4D40-81E2-56EDEA3C1DE5}" type="presOf" srcId="{516E6FB3-3668-4E31-A8A2-4BEA6AB09CF8}" destId="{EC88E395-AD13-42CC-A644-D7232B6E0879}" srcOrd="0" destOrd="0" presId="urn:microsoft.com/office/officeart/2011/layout/InterconnectedBlockProcess"/>
    <dgm:cxn modelId="{024E45A7-9CF8-4091-A6C5-742E50C34140}" type="presOf" srcId="{FD97DB6C-0D20-44D2-9D82-FCDD6742A105}" destId="{8334B1AC-7795-43DA-8C4E-8DED567FE8E9}" srcOrd="1" destOrd="0" presId="urn:microsoft.com/office/officeart/2011/layout/InterconnectedBlockProcess"/>
    <dgm:cxn modelId="{0E1FF3A8-05FA-4D9B-BF83-B062A2BE826C}" type="presOf" srcId="{64C99851-8BB1-4945-AF75-E6F07ED15F54}" destId="{EA975DCD-95F2-46B7-BDD7-B4A94602D52C}" srcOrd="0" destOrd="0" presId="urn:microsoft.com/office/officeart/2011/layout/InterconnectedBlockProcess"/>
    <dgm:cxn modelId="{BAB229B0-08B6-403C-A3BB-8D8238029114}" type="presOf" srcId="{6800D944-8E1B-4CCC-93BD-47735CE57356}" destId="{9AD30861-EA61-49B2-939B-237E09A3D10E}" srcOrd="0" destOrd="0" presId="urn:microsoft.com/office/officeart/2011/layout/InterconnectedBlockProcess"/>
    <dgm:cxn modelId="{A2FEC8B8-24A3-401D-BF77-A14AB69D3CE6}" srcId="{609311FD-9557-4F6C-A659-263BF599D4E6}" destId="{19E6A62C-9625-48CE-99C8-20C772D9EAB7}" srcOrd="0" destOrd="0" parTransId="{6789D75A-754D-4EA2-9B4F-EBE643AB3D37}" sibTransId="{846C8046-A3DB-4CF8-A9E5-2F3A1C229262}"/>
    <dgm:cxn modelId="{C474CBC0-3BB2-4DCB-A2E0-99686C0F8F5C}" type="presOf" srcId="{516E6FB3-3668-4E31-A8A2-4BEA6AB09CF8}" destId="{7A51B470-A26C-4F7E-A5D0-4F7E60800516}" srcOrd="1" destOrd="0" presId="urn:microsoft.com/office/officeart/2011/layout/InterconnectedBlockProcess"/>
    <dgm:cxn modelId="{8CEED1E0-6C63-4E21-BA69-97270AF0CA9C}" srcId="{64C99851-8BB1-4945-AF75-E6F07ED15F54}" destId="{87C30862-4B76-4466-834D-BE6713010B09}" srcOrd="0" destOrd="0" parTransId="{4EB283FF-AFB9-4F9A-A94E-997CEEACB10E}" sibTransId="{4E4C8FFA-C3AA-4BEB-BFFF-9FB8F46B020C}"/>
    <dgm:cxn modelId="{55AB16E2-13F3-4BD2-9F06-707162691834}" srcId="{D2AE7915-13E3-4120-97F4-FC92877688DD}" destId="{609311FD-9557-4F6C-A659-263BF599D4E6}" srcOrd="3" destOrd="0" parTransId="{4717514C-B67F-4838-BDAC-097EAA71E8A3}" sibTransId="{D07BC8CE-456B-4454-870D-569BF5B8A75C}"/>
    <dgm:cxn modelId="{D4E975E7-0ABF-4C31-A2D4-954CF0BC75D3}" type="presOf" srcId="{FD97DB6C-0D20-44D2-9D82-FCDD6742A105}" destId="{AE1DFC52-EE51-4D97-8DEC-78DB7DE583E8}" srcOrd="0" destOrd="0" presId="urn:microsoft.com/office/officeart/2011/layout/InterconnectedBlockProcess"/>
    <dgm:cxn modelId="{3435C2C1-2879-4B81-8CC4-61CC9D090B03}" type="presParOf" srcId="{CC728D88-33A0-4470-A714-4A7780C9D8D7}" destId="{3CE5393B-B2AF-4FA5-8C93-371999588D2F}" srcOrd="0" destOrd="0" presId="urn:microsoft.com/office/officeart/2011/layout/InterconnectedBlockProcess"/>
    <dgm:cxn modelId="{9C0EF11B-875D-4C8E-A9AC-73F8D89BB7C5}" type="presParOf" srcId="{3CE5393B-B2AF-4FA5-8C93-371999588D2F}" destId="{E898964D-402C-46C5-81C0-A99B368E0FAA}" srcOrd="0" destOrd="0" presId="urn:microsoft.com/office/officeart/2011/layout/InterconnectedBlockProcess"/>
    <dgm:cxn modelId="{0FE03ECB-ADE2-4AC3-8EE3-E9C288FB395A}" type="presParOf" srcId="{CC728D88-33A0-4470-A714-4A7780C9D8D7}" destId="{F4CDC776-B12D-455C-8EE0-27AAE098C346}" srcOrd="1" destOrd="0" presId="urn:microsoft.com/office/officeart/2011/layout/InterconnectedBlockProcess"/>
    <dgm:cxn modelId="{8922A69E-913C-4EED-8E9E-A6EB0DEF4B06}" type="presParOf" srcId="{CC728D88-33A0-4470-A714-4A7780C9D8D7}" destId="{CC81EB18-41B1-42EA-BEA2-149E8FF6B02F}" srcOrd="2" destOrd="0" presId="urn:microsoft.com/office/officeart/2011/layout/InterconnectedBlockProcess"/>
    <dgm:cxn modelId="{645C971B-1BDB-4B01-9ACF-9D845158B7EF}" type="presParOf" srcId="{CC728D88-33A0-4470-A714-4A7780C9D8D7}" destId="{6A1F125F-58B9-48C2-935E-5C4EC6C3D194}" srcOrd="3" destOrd="0" presId="urn:microsoft.com/office/officeart/2011/layout/InterconnectedBlockProcess"/>
    <dgm:cxn modelId="{D080CBEE-576E-4CF0-BE84-61A08D2C4737}" type="presParOf" srcId="{6A1F125F-58B9-48C2-935E-5C4EC6C3D194}" destId="{AE1DFC52-EE51-4D97-8DEC-78DB7DE583E8}" srcOrd="0" destOrd="0" presId="urn:microsoft.com/office/officeart/2011/layout/InterconnectedBlockProcess"/>
    <dgm:cxn modelId="{9984FF02-F999-4FF4-8CA8-39D1D7203088}" type="presParOf" srcId="{CC728D88-33A0-4470-A714-4A7780C9D8D7}" destId="{8334B1AC-7795-43DA-8C4E-8DED567FE8E9}" srcOrd="4" destOrd="0" presId="urn:microsoft.com/office/officeart/2011/layout/InterconnectedBlockProcess"/>
    <dgm:cxn modelId="{AFA43A67-3A3F-44FA-87FB-8EE15A9FAC30}" type="presParOf" srcId="{CC728D88-33A0-4470-A714-4A7780C9D8D7}" destId="{9AD30861-EA61-49B2-939B-237E09A3D10E}" srcOrd="5" destOrd="0" presId="urn:microsoft.com/office/officeart/2011/layout/InterconnectedBlockProcess"/>
    <dgm:cxn modelId="{FC5EEA5F-0D24-4A2B-9FAD-125A471F605B}" type="presParOf" srcId="{CC728D88-33A0-4470-A714-4A7780C9D8D7}" destId="{F0C34E85-6117-4516-8271-2AE8A16F0605}" srcOrd="6" destOrd="0" presId="urn:microsoft.com/office/officeart/2011/layout/InterconnectedBlockProcess"/>
    <dgm:cxn modelId="{AD70C168-D920-4199-AB91-35FC508612FD}" type="presParOf" srcId="{F0C34E85-6117-4516-8271-2AE8A16F0605}" destId="{EC88E395-AD13-42CC-A644-D7232B6E0879}" srcOrd="0" destOrd="0" presId="urn:microsoft.com/office/officeart/2011/layout/InterconnectedBlockProcess"/>
    <dgm:cxn modelId="{C1A1DFFB-872B-4CA4-B355-816E48BC4774}" type="presParOf" srcId="{CC728D88-33A0-4470-A714-4A7780C9D8D7}" destId="{7A51B470-A26C-4F7E-A5D0-4F7E60800516}" srcOrd="7" destOrd="0" presId="urn:microsoft.com/office/officeart/2011/layout/InterconnectedBlockProcess"/>
    <dgm:cxn modelId="{09FE2409-5AC6-4F31-9EC9-84CFDC72C315}" type="presParOf" srcId="{CC728D88-33A0-4470-A714-4A7780C9D8D7}" destId="{0C5D73C6-AAA7-42E3-89EE-56F7FDF8D8C2}" srcOrd="8" destOrd="0" presId="urn:microsoft.com/office/officeart/2011/layout/InterconnectedBlockProcess"/>
    <dgm:cxn modelId="{DA73AFEF-89FF-4FAC-9477-FDFFED181C7C}" type="presParOf" srcId="{CC728D88-33A0-4470-A714-4A7780C9D8D7}" destId="{BBA83F1F-6C49-405B-882A-5F4F9131FE55}" srcOrd="9" destOrd="0" presId="urn:microsoft.com/office/officeart/2011/layout/InterconnectedBlockProcess"/>
    <dgm:cxn modelId="{F53EA0B4-8592-4D94-A10E-8ED24CE16242}" type="presParOf" srcId="{BBA83F1F-6C49-405B-882A-5F4F9131FE55}" destId="{7AC35887-8B9D-4025-87C4-A11B79D08931}" srcOrd="0" destOrd="0" presId="urn:microsoft.com/office/officeart/2011/layout/InterconnectedBlockProcess"/>
    <dgm:cxn modelId="{12A0F7D5-76C5-4E91-BC84-82EB37402FF5}" type="presParOf" srcId="{CC728D88-33A0-4470-A714-4A7780C9D8D7}" destId="{7A08C457-0FB1-43C5-A4DA-FCE5CDC84146}" srcOrd="10" destOrd="0" presId="urn:microsoft.com/office/officeart/2011/layout/InterconnectedBlockProcess"/>
    <dgm:cxn modelId="{1D2E47A9-6025-42B5-9765-6A731E722D78}" type="presParOf" srcId="{CC728D88-33A0-4470-A714-4A7780C9D8D7}" destId="{EA975DCD-95F2-46B7-BDD7-B4A94602D52C}" srcOrd="11" destOrd="0" presId="urn:microsoft.com/office/officeart/2011/layout/InterconnectedBlock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5ACC08-C0CF-43F5-84F3-609DE46B87DB}" type="doc">
      <dgm:prSet loTypeId="urn:microsoft.com/office/officeart/2008/layout/RadialCluster" loCatId="cycle" qsTypeId="urn:microsoft.com/office/officeart/2005/8/quickstyle/3d3" qsCatId="3D" csTypeId="urn:microsoft.com/office/officeart/2005/8/colors/colorful5" csCatId="colorful" phldr="1"/>
      <dgm:spPr/>
      <dgm:t>
        <a:bodyPr/>
        <a:lstStyle/>
        <a:p>
          <a:endParaRPr lang="en-US"/>
        </a:p>
      </dgm:t>
    </dgm:pt>
    <dgm:pt modelId="{4506C7C6-DBDF-488B-B819-B313BFE2CEE0}">
      <dgm:prSet phldrT="[Text]"/>
      <dgm:spPr/>
      <dgm:t>
        <a:bodyPr/>
        <a:lstStyle/>
        <a:p>
          <a:r>
            <a:rPr lang="en-US" b="1" dirty="0" err="1">
              <a:solidFill>
                <a:schemeClr val="tx1"/>
              </a:solidFill>
            </a:rPr>
            <a:t>Phân</a:t>
          </a:r>
          <a:r>
            <a:rPr lang="en-US" b="1" dirty="0">
              <a:solidFill>
                <a:schemeClr val="tx1"/>
              </a:solidFill>
            </a:rPr>
            <a:t> </a:t>
          </a:r>
          <a:r>
            <a:rPr lang="en-US" b="1" dirty="0" err="1">
              <a:solidFill>
                <a:schemeClr val="tx1"/>
              </a:solidFill>
            </a:rPr>
            <a:t>loại</a:t>
          </a:r>
          <a:r>
            <a:rPr lang="en-US" b="1" dirty="0">
              <a:solidFill>
                <a:schemeClr val="tx1"/>
              </a:solidFill>
            </a:rPr>
            <a:t> </a:t>
          </a:r>
          <a:r>
            <a:rPr lang="en-US" b="1" dirty="0" err="1">
              <a:solidFill>
                <a:schemeClr val="tx1"/>
              </a:solidFill>
            </a:rPr>
            <a:t>khách</a:t>
          </a:r>
          <a:r>
            <a:rPr lang="en-US" b="1" dirty="0">
              <a:solidFill>
                <a:schemeClr val="tx1"/>
              </a:solidFill>
            </a:rPr>
            <a:t> </a:t>
          </a:r>
          <a:r>
            <a:rPr lang="en-US" b="1" dirty="0" err="1">
              <a:solidFill>
                <a:schemeClr val="tx1"/>
              </a:solidFill>
            </a:rPr>
            <a:t>thể</a:t>
          </a:r>
          <a:r>
            <a:rPr lang="en-US" b="1" dirty="0">
              <a:solidFill>
                <a:schemeClr val="tx1"/>
              </a:solidFill>
            </a:rPr>
            <a:t> </a:t>
          </a:r>
          <a:r>
            <a:rPr lang="en-US" b="1" dirty="0" err="1">
              <a:solidFill>
                <a:schemeClr val="tx1"/>
              </a:solidFill>
            </a:rPr>
            <a:t>tội</a:t>
          </a:r>
          <a:r>
            <a:rPr lang="en-US" b="1" dirty="0">
              <a:solidFill>
                <a:schemeClr val="tx1"/>
              </a:solidFill>
            </a:rPr>
            <a:t> </a:t>
          </a:r>
          <a:r>
            <a:rPr lang="en-US" b="1" dirty="0" err="1">
              <a:solidFill>
                <a:schemeClr val="tx1"/>
              </a:solidFill>
            </a:rPr>
            <a:t>phạm</a:t>
          </a:r>
          <a:endParaRPr lang="en-US" b="1" dirty="0">
            <a:solidFill>
              <a:schemeClr val="tx1"/>
            </a:solidFill>
          </a:endParaRPr>
        </a:p>
      </dgm:t>
    </dgm:pt>
    <dgm:pt modelId="{8DEC148D-4AA3-40D0-A162-40BAC2E2617C}" type="parTrans" cxnId="{8F355741-C301-4489-BA51-2F916880D3CF}">
      <dgm:prSet/>
      <dgm:spPr/>
      <dgm:t>
        <a:bodyPr/>
        <a:lstStyle/>
        <a:p>
          <a:endParaRPr lang="en-US"/>
        </a:p>
      </dgm:t>
    </dgm:pt>
    <dgm:pt modelId="{FDFEA4FD-A2CC-4941-98A4-1E16B479B111}" type="sibTrans" cxnId="{8F355741-C301-4489-BA51-2F916880D3CF}">
      <dgm:prSet/>
      <dgm:spPr/>
      <dgm:t>
        <a:bodyPr/>
        <a:lstStyle/>
        <a:p>
          <a:endParaRPr lang="en-US"/>
        </a:p>
      </dgm:t>
    </dgm:pt>
    <dgm:pt modelId="{7ABF7FCA-BA12-43D5-862F-50685018047C}">
      <dgm:prSet phldrT="[Text]" custT="1"/>
      <dgm:spPr/>
      <dgm:t>
        <a:bodyPr/>
        <a:lstStyle/>
        <a:p>
          <a:r>
            <a:rPr lang="en-US" sz="2400" dirty="0" err="1"/>
            <a:t>Khách</a:t>
          </a:r>
          <a:r>
            <a:rPr lang="en-US" sz="2400" dirty="0"/>
            <a:t> </a:t>
          </a:r>
          <a:r>
            <a:rPr lang="en-US" sz="2400" dirty="0" err="1"/>
            <a:t>thể</a:t>
          </a:r>
          <a:r>
            <a:rPr lang="en-US" sz="2400" dirty="0"/>
            <a:t> </a:t>
          </a:r>
          <a:r>
            <a:rPr lang="en-US" sz="2400" dirty="0" err="1"/>
            <a:t>chung</a:t>
          </a:r>
          <a:endParaRPr lang="en-US" sz="2400" dirty="0"/>
        </a:p>
      </dgm:t>
    </dgm:pt>
    <dgm:pt modelId="{D36D5633-34ED-47BC-BB34-2C41FD9DD438}" type="parTrans" cxnId="{45F73AAC-DD6D-4C31-9613-17E90D4B3617}">
      <dgm:prSet/>
      <dgm:spPr/>
      <dgm:t>
        <a:bodyPr/>
        <a:lstStyle/>
        <a:p>
          <a:endParaRPr lang="en-US"/>
        </a:p>
      </dgm:t>
    </dgm:pt>
    <dgm:pt modelId="{3E8DE0F8-2E71-4F15-9BF9-FEE17FCA8F3E}" type="sibTrans" cxnId="{45F73AAC-DD6D-4C31-9613-17E90D4B3617}">
      <dgm:prSet/>
      <dgm:spPr/>
      <dgm:t>
        <a:bodyPr/>
        <a:lstStyle/>
        <a:p>
          <a:endParaRPr lang="en-US"/>
        </a:p>
      </dgm:t>
    </dgm:pt>
    <dgm:pt modelId="{B971CD76-0198-4B8A-9EBC-4E6AA041C049}">
      <dgm:prSet phldrT="[Text]"/>
      <dgm:spPr/>
      <dgm:t>
        <a:bodyPr/>
        <a:lstStyle/>
        <a:p>
          <a:r>
            <a:rPr lang="en-US" dirty="0" err="1"/>
            <a:t>Khách</a:t>
          </a:r>
          <a:r>
            <a:rPr lang="en-US" dirty="0"/>
            <a:t> </a:t>
          </a:r>
          <a:r>
            <a:rPr lang="en-US" dirty="0" err="1"/>
            <a:t>thể</a:t>
          </a:r>
          <a:r>
            <a:rPr lang="en-US" dirty="0"/>
            <a:t> </a:t>
          </a:r>
          <a:r>
            <a:rPr lang="en-US" dirty="0" err="1"/>
            <a:t>trực</a:t>
          </a:r>
          <a:r>
            <a:rPr lang="en-US" dirty="0"/>
            <a:t> </a:t>
          </a:r>
          <a:r>
            <a:rPr lang="en-US" dirty="0" err="1"/>
            <a:t>tiếp</a:t>
          </a:r>
          <a:endParaRPr lang="en-US" dirty="0"/>
        </a:p>
      </dgm:t>
    </dgm:pt>
    <dgm:pt modelId="{0F7C2585-5D97-44C5-B8B7-12B1FC54D834}" type="parTrans" cxnId="{47C3BB2C-393B-4166-93A4-A7CEC19FF659}">
      <dgm:prSet/>
      <dgm:spPr/>
      <dgm:t>
        <a:bodyPr/>
        <a:lstStyle/>
        <a:p>
          <a:endParaRPr lang="en-US"/>
        </a:p>
      </dgm:t>
    </dgm:pt>
    <dgm:pt modelId="{D79762BA-48BC-46BF-B6BC-6BA30E02236D}" type="sibTrans" cxnId="{47C3BB2C-393B-4166-93A4-A7CEC19FF659}">
      <dgm:prSet/>
      <dgm:spPr/>
      <dgm:t>
        <a:bodyPr/>
        <a:lstStyle/>
        <a:p>
          <a:endParaRPr lang="en-US"/>
        </a:p>
      </dgm:t>
    </dgm:pt>
    <dgm:pt modelId="{BBD83B03-B036-4380-A8B2-C331BDC4B1AF}">
      <dgm:prSet phldrT="[Text]" custT="1"/>
      <dgm:spPr/>
      <dgm:t>
        <a:bodyPr/>
        <a:lstStyle/>
        <a:p>
          <a:r>
            <a:rPr lang="en-US" sz="2400" dirty="0" err="1"/>
            <a:t>Khách</a:t>
          </a:r>
          <a:r>
            <a:rPr lang="en-US" sz="2400" dirty="0"/>
            <a:t> </a:t>
          </a:r>
          <a:r>
            <a:rPr lang="en-US" sz="2400" dirty="0" err="1"/>
            <a:t>thể</a:t>
          </a:r>
          <a:r>
            <a:rPr lang="en-US" sz="2400" dirty="0"/>
            <a:t> </a:t>
          </a:r>
          <a:r>
            <a:rPr lang="en-US" sz="2400" dirty="0" err="1"/>
            <a:t>loại</a:t>
          </a:r>
          <a:endParaRPr lang="en-US" sz="2400" dirty="0"/>
        </a:p>
      </dgm:t>
    </dgm:pt>
    <dgm:pt modelId="{EBB1FA42-7EC0-40AA-B535-584DD5578B36}" type="parTrans" cxnId="{96663DAE-5957-43E6-9FDB-E1F972098A44}">
      <dgm:prSet/>
      <dgm:spPr/>
      <dgm:t>
        <a:bodyPr/>
        <a:lstStyle/>
        <a:p>
          <a:endParaRPr lang="en-US"/>
        </a:p>
      </dgm:t>
    </dgm:pt>
    <dgm:pt modelId="{4A24513C-D171-4E76-A14D-5E9C969AD98C}" type="sibTrans" cxnId="{96663DAE-5957-43E6-9FDB-E1F972098A44}">
      <dgm:prSet/>
      <dgm:spPr/>
      <dgm:t>
        <a:bodyPr/>
        <a:lstStyle/>
        <a:p>
          <a:endParaRPr lang="en-US"/>
        </a:p>
      </dgm:t>
    </dgm:pt>
    <dgm:pt modelId="{3567F6F1-B5EA-45C6-AB52-A7EF850C9156}" type="pres">
      <dgm:prSet presAssocID="{BD5ACC08-C0CF-43F5-84F3-609DE46B87DB}" presName="Name0" presStyleCnt="0">
        <dgm:presLayoutVars>
          <dgm:chMax val="1"/>
          <dgm:chPref val="1"/>
          <dgm:dir/>
          <dgm:animOne val="branch"/>
          <dgm:animLvl val="lvl"/>
        </dgm:presLayoutVars>
      </dgm:prSet>
      <dgm:spPr/>
    </dgm:pt>
    <dgm:pt modelId="{E737D2F3-0AE0-4951-9579-A82F3F24E642}" type="pres">
      <dgm:prSet presAssocID="{4506C7C6-DBDF-488B-B819-B313BFE2CEE0}" presName="singleCycle" presStyleCnt="0"/>
      <dgm:spPr/>
    </dgm:pt>
    <dgm:pt modelId="{50E3B432-A881-4C19-BA15-A848D0505FA1}" type="pres">
      <dgm:prSet presAssocID="{4506C7C6-DBDF-488B-B819-B313BFE2CEE0}" presName="singleCenter" presStyleLbl="node1" presStyleIdx="0" presStyleCnt="4" custAng="0" custScaleX="76220" custScaleY="117065">
        <dgm:presLayoutVars>
          <dgm:chMax val="7"/>
          <dgm:chPref val="7"/>
        </dgm:presLayoutVars>
      </dgm:prSet>
      <dgm:spPr/>
    </dgm:pt>
    <dgm:pt modelId="{CD02865F-1C7D-4769-BDD8-C284A5A43E05}" type="pres">
      <dgm:prSet presAssocID="{D36D5633-34ED-47BC-BB34-2C41FD9DD438}" presName="Name56" presStyleLbl="parChTrans1D2" presStyleIdx="0" presStyleCnt="3"/>
      <dgm:spPr/>
    </dgm:pt>
    <dgm:pt modelId="{56626946-852D-48D3-B64B-5D21AF97A02E}" type="pres">
      <dgm:prSet presAssocID="{7ABF7FCA-BA12-43D5-862F-50685018047C}" presName="text0" presStyleLbl="node1" presStyleIdx="1" presStyleCnt="4" custScaleX="195882" custScaleY="94892">
        <dgm:presLayoutVars>
          <dgm:bulletEnabled val="1"/>
        </dgm:presLayoutVars>
      </dgm:prSet>
      <dgm:spPr/>
    </dgm:pt>
    <dgm:pt modelId="{F809B97E-8382-466E-AC96-7C26581D6159}" type="pres">
      <dgm:prSet presAssocID="{0F7C2585-5D97-44C5-B8B7-12B1FC54D834}" presName="Name56" presStyleLbl="parChTrans1D2" presStyleIdx="1" presStyleCnt="3"/>
      <dgm:spPr/>
    </dgm:pt>
    <dgm:pt modelId="{D63370E4-215C-4F09-B86B-B0C1962150AD}" type="pres">
      <dgm:prSet presAssocID="{B971CD76-0198-4B8A-9EBC-4E6AA041C049}" presName="text0" presStyleLbl="node1" presStyleIdx="2" presStyleCnt="4" custScaleX="228555" custScaleY="79190">
        <dgm:presLayoutVars>
          <dgm:bulletEnabled val="1"/>
        </dgm:presLayoutVars>
      </dgm:prSet>
      <dgm:spPr/>
    </dgm:pt>
    <dgm:pt modelId="{8DC8AAFC-1A96-435E-8CA7-7F221DD66B86}" type="pres">
      <dgm:prSet presAssocID="{EBB1FA42-7EC0-40AA-B535-584DD5578B36}" presName="Name56" presStyleLbl="parChTrans1D2" presStyleIdx="2" presStyleCnt="3"/>
      <dgm:spPr/>
    </dgm:pt>
    <dgm:pt modelId="{E43D5367-4178-425A-A378-F62EF2DD656C}" type="pres">
      <dgm:prSet presAssocID="{BBD83B03-B036-4380-A8B2-C331BDC4B1AF}" presName="text0" presStyleLbl="node1" presStyleIdx="3" presStyleCnt="4" custScaleX="240135" custScaleY="80682">
        <dgm:presLayoutVars>
          <dgm:bulletEnabled val="1"/>
        </dgm:presLayoutVars>
      </dgm:prSet>
      <dgm:spPr/>
    </dgm:pt>
  </dgm:ptLst>
  <dgm:cxnLst>
    <dgm:cxn modelId="{0E1F4410-FF91-40EE-BFA4-347C4A6ED670}" type="presOf" srcId="{D36D5633-34ED-47BC-BB34-2C41FD9DD438}" destId="{CD02865F-1C7D-4769-BDD8-C284A5A43E05}" srcOrd="0" destOrd="0" presId="urn:microsoft.com/office/officeart/2008/layout/RadialCluster"/>
    <dgm:cxn modelId="{47C3BB2C-393B-4166-93A4-A7CEC19FF659}" srcId="{4506C7C6-DBDF-488B-B819-B313BFE2CEE0}" destId="{B971CD76-0198-4B8A-9EBC-4E6AA041C049}" srcOrd="1" destOrd="0" parTransId="{0F7C2585-5D97-44C5-B8B7-12B1FC54D834}" sibTransId="{D79762BA-48BC-46BF-B6BC-6BA30E02236D}"/>
    <dgm:cxn modelId="{0EEE8C37-013F-4A81-9E73-1A253678439C}" type="presOf" srcId="{B971CD76-0198-4B8A-9EBC-4E6AA041C049}" destId="{D63370E4-215C-4F09-B86B-B0C1962150AD}" srcOrd="0" destOrd="0" presId="urn:microsoft.com/office/officeart/2008/layout/RadialCluster"/>
    <dgm:cxn modelId="{8F355741-C301-4489-BA51-2F916880D3CF}" srcId="{BD5ACC08-C0CF-43F5-84F3-609DE46B87DB}" destId="{4506C7C6-DBDF-488B-B819-B313BFE2CEE0}" srcOrd="0" destOrd="0" parTransId="{8DEC148D-4AA3-40D0-A162-40BAC2E2617C}" sibTransId="{FDFEA4FD-A2CC-4941-98A4-1E16B479B111}"/>
    <dgm:cxn modelId="{8FC37267-A96C-41AD-BAA9-AD5CE7CE735C}" type="presOf" srcId="{0F7C2585-5D97-44C5-B8B7-12B1FC54D834}" destId="{F809B97E-8382-466E-AC96-7C26581D6159}" srcOrd="0" destOrd="0" presId="urn:microsoft.com/office/officeart/2008/layout/RadialCluster"/>
    <dgm:cxn modelId="{D3C75171-6B09-404A-A12E-761DC0F66DC6}" type="presOf" srcId="{4506C7C6-DBDF-488B-B819-B313BFE2CEE0}" destId="{50E3B432-A881-4C19-BA15-A848D0505FA1}" srcOrd="0" destOrd="0" presId="urn:microsoft.com/office/officeart/2008/layout/RadialCluster"/>
    <dgm:cxn modelId="{45F73AAC-DD6D-4C31-9613-17E90D4B3617}" srcId="{4506C7C6-DBDF-488B-B819-B313BFE2CEE0}" destId="{7ABF7FCA-BA12-43D5-862F-50685018047C}" srcOrd="0" destOrd="0" parTransId="{D36D5633-34ED-47BC-BB34-2C41FD9DD438}" sibTransId="{3E8DE0F8-2E71-4F15-9BF9-FEE17FCA8F3E}"/>
    <dgm:cxn modelId="{96663DAE-5957-43E6-9FDB-E1F972098A44}" srcId="{4506C7C6-DBDF-488B-B819-B313BFE2CEE0}" destId="{BBD83B03-B036-4380-A8B2-C331BDC4B1AF}" srcOrd="2" destOrd="0" parTransId="{EBB1FA42-7EC0-40AA-B535-584DD5578B36}" sibTransId="{4A24513C-D171-4E76-A14D-5E9C969AD98C}"/>
    <dgm:cxn modelId="{FA3644E6-96AA-4111-965F-613995D02B4A}" type="presOf" srcId="{EBB1FA42-7EC0-40AA-B535-584DD5578B36}" destId="{8DC8AAFC-1A96-435E-8CA7-7F221DD66B86}" srcOrd="0" destOrd="0" presId="urn:microsoft.com/office/officeart/2008/layout/RadialCluster"/>
    <dgm:cxn modelId="{71839EEE-C7F2-42C2-9B73-57D3878AD7E2}" type="presOf" srcId="{BD5ACC08-C0CF-43F5-84F3-609DE46B87DB}" destId="{3567F6F1-B5EA-45C6-AB52-A7EF850C9156}" srcOrd="0" destOrd="0" presId="urn:microsoft.com/office/officeart/2008/layout/RadialCluster"/>
    <dgm:cxn modelId="{C781EEF3-DD4A-4E87-819F-ACD983E5A09A}" type="presOf" srcId="{BBD83B03-B036-4380-A8B2-C331BDC4B1AF}" destId="{E43D5367-4178-425A-A378-F62EF2DD656C}" srcOrd="0" destOrd="0" presId="urn:microsoft.com/office/officeart/2008/layout/RadialCluster"/>
    <dgm:cxn modelId="{6DAE69FB-6114-4AF9-AC8C-291353C6C4F7}" type="presOf" srcId="{7ABF7FCA-BA12-43D5-862F-50685018047C}" destId="{56626946-852D-48D3-B64B-5D21AF97A02E}" srcOrd="0" destOrd="0" presId="urn:microsoft.com/office/officeart/2008/layout/RadialCluster"/>
    <dgm:cxn modelId="{246D3C03-0157-4095-B5D4-600EB02F9A5F}" type="presParOf" srcId="{3567F6F1-B5EA-45C6-AB52-A7EF850C9156}" destId="{E737D2F3-0AE0-4951-9579-A82F3F24E642}" srcOrd="0" destOrd="0" presId="urn:microsoft.com/office/officeart/2008/layout/RadialCluster"/>
    <dgm:cxn modelId="{328AD71E-74A3-4C1B-9A9F-41EC14BB442D}" type="presParOf" srcId="{E737D2F3-0AE0-4951-9579-A82F3F24E642}" destId="{50E3B432-A881-4C19-BA15-A848D0505FA1}" srcOrd="0" destOrd="0" presId="urn:microsoft.com/office/officeart/2008/layout/RadialCluster"/>
    <dgm:cxn modelId="{A900DD50-03B8-4439-A555-3ED94934655E}" type="presParOf" srcId="{E737D2F3-0AE0-4951-9579-A82F3F24E642}" destId="{CD02865F-1C7D-4769-BDD8-C284A5A43E05}" srcOrd="1" destOrd="0" presId="urn:microsoft.com/office/officeart/2008/layout/RadialCluster"/>
    <dgm:cxn modelId="{3746C55D-5F16-46B5-B243-88839A13D40D}" type="presParOf" srcId="{E737D2F3-0AE0-4951-9579-A82F3F24E642}" destId="{56626946-852D-48D3-B64B-5D21AF97A02E}" srcOrd="2" destOrd="0" presId="urn:microsoft.com/office/officeart/2008/layout/RadialCluster"/>
    <dgm:cxn modelId="{50DDB8D3-FDC1-435D-84CE-5F32BF1BEEC9}" type="presParOf" srcId="{E737D2F3-0AE0-4951-9579-A82F3F24E642}" destId="{F809B97E-8382-466E-AC96-7C26581D6159}" srcOrd="3" destOrd="0" presId="urn:microsoft.com/office/officeart/2008/layout/RadialCluster"/>
    <dgm:cxn modelId="{0BD72712-9BB0-49A8-BA54-3B5ABCF8BCAA}" type="presParOf" srcId="{E737D2F3-0AE0-4951-9579-A82F3F24E642}" destId="{D63370E4-215C-4F09-B86B-B0C1962150AD}" srcOrd="4" destOrd="0" presId="urn:microsoft.com/office/officeart/2008/layout/RadialCluster"/>
    <dgm:cxn modelId="{F7893617-7B0E-478E-9868-1D004E69336A}" type="presParOf" srcId="{E737D2F3-0AE0-4951-9579-A82F3F24E642}" destId="{8DC8AAFC-1A96-435E-8CA7-7F221DD66B86}" srcOrd="5" destOrd="0" presId="urn:microsoft.com/office/officeart/2008/layout/RadialCluster"/>
    <dgm:cxn modelId="{FA348218-CB78-4527-AEA6-39763492F09B}" type="presParOf" srcId="{E737D2F3-0AE0-4951-9579-A82F3F24E642}" destId="{E43D5367-4178-425A-A378-F62EF2DD656C}" srcOrd="6" destOrd="0" presId="urn:microsoft.com/office/officeart/2008/layout/RadialCluster"/>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8964D-402C-46C5-81C0-A99B368E0FAA}">
      <dsp:nvSpPr>
        <dsp:cNvPr id="0" name=""/>
        <dsp:cNvSpPr/>
      </dsp:nvSpPr>
      <dsp:spPr>
        <a:xfrm>
          <a:off x="6523650" y="926703"/>
          <a:ext cx="1668017" cy="3971308"/>
        </a:xfrm>
        <a:prstGeom prst="wedgeRectCallout">
          <a:avLst>
            <a:gd name="adj1" fmla="val 0"/>
            <a:gd name="adj2" fmla="val 0"/>
          </a:avLst>
        </a:prstGeom>
        <a:solidFill>
          <a:schemeClr val="accent1">
            <a:tint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txBody>
        <a:bodyPr spcFirstLastPara="0" vert="horz" wrap="square" lIns="101600" tIns="101600" rIns="101600" bIns="101600" numCol="1" spcCol="1270" anchor="t" anchorCtr="0">
          <a:noAutofit/>
        </a:bodyPr>
        <a:lstStyle/>
        <a:p>
          <a:pPr marL="0" lvl="0" indent="0" algn="ctr" defTabSz="1422400">
            <a:lnSpc>
              <a:spcPct val="100000"/>
            </a:lnSpc>
            <a:spcBef>
              <a:spcPct val="0"/>
            </a:spcBef>
            <a:spcAft>
              <a:spcPct val="35000"/>
            </a:spcAft>
            <a:buNone/>
          </a:pPr>
          <a:r>
            <a:rPr lang="en-US" sz="3200" kern="1200" dirty="0" err="1"/>
            <a:t>Tính</a:t>
          </a:r>
          <a:r>
            <a:rPr lang="en-US" sz="3200" kern="1200" dirty="0"/>
            <a:t> </a:t>
          </a:r>
          <a:r>
            <a:rPr lang="en-US" sz="3200" kern="1200" dirty="0" err="1"/>
            <a:t>phải</a:t>
          </a:r>
          <a:r>
            <a:rPr lang="en-US" sz="3200" kern="1200" dirty="0"/>
            <a:t> </a:t>
          </a:r>
          <a:r>
            <a:rPr lang="en-US" sz="3200" kern="1200" dirty="0" err="1"/>
            <a:t>chịu</a:t>
          </a:r>
          <a:r>
            <a:rPr lang="en-US" sz="3200" kern="1200" dirty="0"/>
            <a:t> </a:t>
          </a:r>
          <a:r>
            <a:rPr lang="en-US" sz="3200" kern="1200" dirty="0" err="1"/>
            <a:t>hình</a:t>
          </a:r>
          <a:r>
            <a:rPr lang="en-US" sz="3200" kern="1200" dirty="0"/>
            <a:t> </a:t>
          </a:r>
          <a:r>
            <a:rPr lang="en-US" sz="3200" kern="1200" dirty="0" err="1"/>
            <a:t>phạt</a:t>
          </a:r>
          <a:endParaRPr lang="en-US" sz="3200" kern="1200" dirty="0"/>
        </a:p>
      </dsp:txBody>
      <dsp:txXfrm>
        <a:off x="6735155" y="926703"/>
        <a:ext cx="1456513" cy="3971308"/>
      </dsp:txXfrm>
    </dsp:sp>
    <dsp:sp modelId="{CC81EB18-41B1-42EA-BEA2-149E8FF6B02F}">
      <dsp:nvSpPr>
        <dsp:cNvPr id="0" name=""/>
        <dsp:cNvSpPr/>
      </dsp:nvSpPr>
      <dsp:spPr>
        <a:xfrm>
          <a:off x="6523650" y="0"/>
          <a:ext cx="1668017" cy="926703"/>
        </a:xfrm>
        <a:prstGeom prst="rect">
          <a:avLst/>
        </a:prstGeom>
        <a:solidFill>
          <a:schemeClr val="accent1">
            <a:shade val="8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1155700">
            <a:lnSpc>
              <a:spcPct val="90000"/>
            </a:lnSpc>
            <a:spcBef>
              <a:spcPct val="0"/>
            </a:spcBef>
            <a:spcAft>
              <a:spcPct val="35000"/>
            </a:spcAft>
            <a:buNone/>
          </a:pPr>
          <a:r>
            <a:rPr lang="en-US" sz="2600" kern="1200" dirty="0"/>
            <a:t>4</a:t>
          </a:r>
        </a:p>
      </dsp:txBody>
      <dsp:txXfrm>
        <a:off x="6523650" y="0"/>
        <a:ext cx="1668017" cy="926703"/>
      </dsp:txXfrm>
    </dsp:sp>
    <dsp:sp modelId="{AE1DFC52-EE51-4D97-8DEC-78DB7DE583E8}">
      <dsp:nvSpPr>
        <dsp:cNvPr id="0" name=""/>
        <dsp:cNvSpPr/>
      </dsp:nvSpPr>
      <dsp:spPr>
        <a:xfrm>
          <a:off x="4855632" y="926703"/>
          <a:ext cx="1668017" cy="3706815"/>
        </a:xfrm>
        <a:prstGeom prst="wedgeRectCallout">
          <a:avLst>
            <a:gd name="adj1" fmla="val 62500"/>
            <a:gd name="adj2" fmla="val 20830"/>
          </a:avLst>
        </a:prstGeom>
        <a:solidFill>
          <a:schemeClr val="accent1">
            <a:tint val="50000"/>
            <a:hueOff val="17459"/>
            <a:satOff val="-964"/>
            <a:lumOff val="3722"/>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txBody>
        <a:bodyPr spcFirstLastPara="0" vert="horz" wrap="square" lIns="101600" tIns="101600" rIns="101600" bIns="101600" numCol="1" spcCol="1270" anchor="t" anchorCtr="0">
          <a:noAutofit/>
        </a:bodyPr>
        <a:lstStyle/>
        <a:p>
          <a:pPr marL="0" lvl="0" indent="0" algn="ctr" defTabSz="1422400">
            <a:lnSpc>
              <a:spcPct val="100000"/>
            </a:lnSpc>
            <a:spcBef>
              <a:spcPct val="0"/>
            </a:spcBef>
            <a:spcAft>
              <a:spcPct val="35000"/>
            </a:spcAft>
            <a:buNone/>
          </a:pPr>
          <a:r>
            <a:rPr lang="en-US" sz="3200" kern="1200" dirty="0" err="1"/>
            <a:t>Tính</a:t>
          </a:r>
          <a:r>
            <a:rPr lang="en-US" sz="3200" kern="1200" dirty="0"/>
            <a:t> </a:t>
          </a:r>
          <a:r>
            <a:rPr lang="en-US" sz="3200" kern="1200" dirty="0" err="1"/>
            <a:t>trái</a:t>
          </a:r>
          <a:r>
            <a:rPr lang="en-US" sz="3200" kern="1200" dirty="0"/>
            <a:t> </a:t>
          </a:r>
          <a:r>
            <a:rPr lang="en-US" sz="3200" kern="1200" dirty="0" err="1"/>
            <a:t>pháp</a:t>
          </a:r>
          <a:r>
            <a:rPr lang="en-US" sz="3200" kern="1200" dirty="0"/>
            <a:t> </a:t>
          </a:r>
          <a:r>
            <a:rPr lang="en-US" sz="3200" kern="1200" dirty="0" err="1"/>
            <a:t>luật</a:t>
          </a:r>
          <a:r>
            <a:rPr lang="en-US" sz="3200" kern="1200" dirty="0"/>
            <a:t> </a:t>
          </a:r>
          <a:r>
            <a:rPr lang="en-US" sz="3200" kern="1200" dirty="0" err="1"/>
            <a:t>hình</a:t>
          </a:r>
          <a:r>
            <a:rPr lang="en-US" sz="3200" kern="1200" dirty="0"/>
            <a:t> </a:t>
          </a:r>
          <a:r>
            <a:rPr lang="en-US" sz="3200" kern="1200" dirty="0" err="1"/>
            <a:t>sự</a:t>
          </a:r>
          <a:endParaRPr lang="en-US" sz="3200" kern="1200" dirty="0"/>
        </a:p>
      </dsp:txBody>
      <dsp:txXfrm>
        <a:off x="5067137" y="926703"/>
        <a:ext cx="1456513" cy="3706815"/>
      </dsp:txXfrm>
    </dsp:sp>
    <dsp:sp modelId="{9AD30861-EA61-49B2-939B-237E09A3D10E}">
      <dsp:nvSpPr>
        <dsp:cNvPr id="0" name=""/>
        <dsp:cNvSpPr/>
      </dsp:nvSpPr>
      <dsp:spPr>
        <a:xfrm>
          <a:off x="4855632" y="134695"/>
          <a:ext cx="1668017" cy="794457"/>
        </a:xfrm>
        <a:prstGeom prst="rect">
          <a:avLst/>
        </a:prstGeom>
        <a:solidFill>
          <a:schemeClr val="accent1">
            <a:shade val="80000"/>
            <a:hueOff val="116428"/>
            <a:satOff val="-2085"/>
            <a:lumOff val="886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1155700">
            <a:lnSpc>
              <a:spcPct val="90000"/>
            </a:lnSpc>
            <a:spcBef>
              <a:spcPct val="0"/>
            </a:spcBef>
            <a:spcAft>
              <a:spcPct val="35000"/>
            </a:spcAft>
            <a:buNone/>
          </a:pPr>
          <a:r>
            <a:rPr lang="en-US" sz="2600" kern="1200" dirty="0"/>
            <a:t>3</a:t>
          </a:r>
        </a:p>
      </dsp:txBody>
      <dsp:txXfrm>
        <a:off x="4855632" y="134695"/>
        <a:ext cx="1668017" cy="794457"/>
      </dsp:txXfrm>
    </dsp:sp>
    <dsp:sp modelId="{EC88E395-AD13-42CC-A644-D7232B6E0879}">
      <dsp:nvSpPr>
        <dsp:cNvPr id="0" name=""/>
        <dsp:cNvSpPr/>
      </dsp:nvSpPr>
      <dsp:spPr>
        <a:xfrm>
          <a:off x="3187614" y="926703"/>
          <a:ext cx="1668017" cy="3441833"/>
        </a:xfrm>
        <a:prstGeom prst="wedgeRectCallout">
          <a:avLst>
            <a:gd name="adj1" fmla="val 62500"/>
            <a:gd name="adj2" fmla="val 20830"/>
          </a:avLst>
        </a:prstGeom>
        <a:solidFill>
          <a:schemeClr val="accent1">
            <a:tint val="50000"/>
            <a:hueOff val="34918"/>
            <a:satOff val="-1927"/>
            <a:lumOff val="7444"/>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txBody>
        <a:bodyPr spcFirstLastPara="0" vert="horz" wrap="square" lIns="101600" tIns="101600" rIns="101600" bIns="101600" numCol="1" spcCol="1270" anchor="t" anchorCtr="0">
          <a:noAutofit/>
        </a:bodyPr>
        <a:lstStyle/>
        <a:p>
          <a:pPr marL="0" lvl="0" indent="0" algn="ctr" defTabSz="1422400">
            <a:lnSpc>
              <a:spcPct val="100000"/>
            </a:lnSpc>
            <a:spcBef>
              <a:spcPct val="0"/>
            </a:spcBef>
            <a:spcAft>
              <a:spcPct val="35000"/>
            </a:spcAft>
            <a:buNone/>
          </a:pPr>
          <a:r>
            <a:rPr lang="en-US" sz="3200" kern="1200" dirty="0" err="1"/>
            <a:t>Tính</a:t>
          </a:r>
          <a:r>
            <a:rPr lang="en-US" sz="3200" kern="1200" dirty="0"/>
            <a:t> </a:t>
          </a:r>
        </a:p>
        <a:p>
          <a:pPr marL="0" lvl="0" indent="0" algn="ctr" defTabSz="1422400">
            <a:lnSpc>
              <a:spcPct val="100000"/>
            </a:lnSpc>
            <a:spcBef>
              <a:spcPct val="0"/>
            </a:spcBef>
            <a:spcAft>
              <a:spcPct val="35000"/>
            </a:spcAft>
            <a:buNone/>
          </a:pPr>
          <a:r>
            <a:rPr lang="en-US" sz="3200" kern="1200" dirty="0" err="1"/>
            <a:t>có</a:t>
          </a:r>
          <a:r>
            <a:rPr lang="en-US" sz="3200" kern="1200" dirty="0"/>
            <a:t> </a:t>
          </a:r>
        </a:p>
        <a:p>
          <a:pPr marL="0" lvl="0" indent="0" algn="ctr" defTabSz="1422400">
            <a:lnSpc>
              <a:spcPct val="100000"/>
            </a:lnSpc>
            <a:spcBef>
              <a:spcPct val="0"/>
            </a:spcBef>
            <a:spcAft>
              <a:spcPct val="35000"/>
            </a:spcAft>
            <a:buNone/>
          </a:pPr>
          <a:r>
            <a:rPr lang="en-US" sz="3200" kern="1200" dirty="0" err="1"/>
            <a:t>lỗi</a:t>
          </a:r>
          <a:endParaRPr lang="en-US" sz="3200" kern="1200" dirty="0"/>
        </a:p>
      </dsp:txBody>
      <dsp:txXfrm>
        <a:off x="3399119" y="926703"/>
        <a:ext cx="1456513" cy="3441833"/>
      </dsp:txXfrm>
    </dsp:sp>
    <dsp:sp modelId="{0C5D73C6-AAA7-42E3-89EE-56F7FDF8D8C2}">
      <dsp:nvSpPr>
        <dsp:cNvPr id="0" name=""/>
        <dsp:cNvSpPr/>
      </dsp:nvSpPr>
      <dsp:spPr>
        <a:xfrm>
          <a:off x="3187614" y="264982"/>
          <a:ext cx="1668017" cy="661721"/>
        </a:xfrm>
        <a:prstGeom prst="rect">
          <a:avLst/>
        </a:prstGeom>
        <a:solidFill>
          <a:schemeClr val="accent1">
            <a:shade val="80000"/>
            <a:hueOff val="232855"/>
            <a:satOff val="-4171"/>
            <a:lumOff val="1772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1155700">
            <a:lnSpc>
              <a:spcPct val="90000"/>
            </a:lnSpc>
            <a:spcBef>
              <a:spcPct val="0"/>
            </a:spcBef>
            <a:spcAft>
              <a:spcPct val="35000"/>
            </a:spcAft>
            <a:buNone/>
          </a:pPr>
          <a:r>
            <a:rPr lang="en-US" sz="2600" kern="1200" dirty="0"/>
            <a:t>2</a:t>
          </a:r>
        </a:p>
      </dsp:txBody>
      <dsp:txXfrm>
        <a:off x="3187614" y="264982"/>
        <a:ext cx="1668017" cy="661721"/>
      </dsp:txXfrm>
    </dsp:sp>
    <dsp:sp modelId="{7AC35887-8B9D-4025-87C4-A11B79D08931}">
      <dsp:nvSpPr>
        <dsp:cNvPr id="0" name=""/>
        <dsp:cNvSpPr/>
      </dsp:nvSpPr>
      <dsp:spPr>
        <a:xfrm>
          <a:off x="1519596" y="926703"/>
          <a:ext cx="1668017" cy="3176850"/>
        </a:xfrm>
        <a:prstGeom prst="wedgeRectCallout">
          <a:avLst>
            <a:gd name="adj1" fmla="val 62500"/>
            <a:gd name="adj2" fmla="val 20830"/>
          </a:avLst>
        </a:prstGeom>
        <a:solidFill>
          <a:schemeClr val="accent1">
            <a:tint val="50000"/>
            <a:hueOff val="52377"/>
            <a:satOff val="-2891"/>
            <a:lumOff val="11166"/>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txBody>
        <a:bodyPr spcFirstLastPara="0" vert="horz" wrap="square" lIns="101600" tIns="101600" rIns="101600" bIns="101600" numCol="1" spcCol="1270" anchor="t" anchorCtr="0">
          <a:noAutofit/>
        </a:bodyPr>
        <a:lstStyle/>
        <a:p>
          <a:pPr marL="0" lvl="0" indent="0" algn="ctr" defTabSz="1422400">
            <a:lnSpc>
              <a:spcPct val="100000"/>
            </a:lnSpc>
            <a:spcBef>
              <a:spcPct val="0"/>
            </a:spcBef>
            <a:spcAft>
              <a:spcPct val="35000"/>
            </a:spcAft>
            <a:buNone/>
          </a:pPr>
          <a:r>
            <a:rPr lang="en-US" sz="3200" kern="1200" dirty="0" err="1"/>
            <a:t>Tính</a:t>
          </a:r>
          <a:r>
            <a:rPr lang="en-US" sz="3200" kern="1200" dirty="0"/>
            <a:t> </a:t>
          </a:r>
          <a:r>
            <a:rPr lang="en-US" sz="3200" kern="1200" dirty="0" err="1"/>
            <a:t>nguy</a:t>
          </a:r>
          <a:r>
            <a:rPr lang="en-US" sz="3200" kern="1200" dirty="0"/>
            <a:t> </a:t>
          </a:r>
          <a:r>
            <a:rPr lang="en-US" sz="3200" kern="1200" dirty="0" err="1"/>
            <a:t>hiểm</a:t>
          </a:r>
          <a:r>
            <a:rPr lang="en-US" sz="3200" kern="1200" dirty="0"/>
            <a:t> </a:t>
          </a:r>
          <a:r>
            <a:rPr lang="en-US" sz="3200" kern="1200" dirty="0" err="1"/>
            <a:t>cho</a:t>
          </a:r>
          <a:r>
            <a:rPr lang="en-US" sz="3200" kern="1200" dirty="0"/>
            <a:t> </a:t>
          </a:r>
          <a:r>
            <a:rPr lang="en-US" sz="3200" kern="1200" dirty="0" err="1"/>
            <a:t>xã</a:t>
          </a:r>
          <a:r>
            <a:rPr lang="en-US" sz="3200" kern="1200" dirty="0"/>
            <a:t> </a:t>
          </a:r>
          <a:r>
            <a:rPr lang="en-US" sz="3200" kern="1200" dirty="0" err="1"/>
            <a:t>hội</a:t>
          </a:r>
          <a:endParaRPr lang="en-US" sz="3200" kern="1200" dirty="0"/>
        </a:p>
      </dsp:txBody>
      <dsp:txXfrm>
        <a:off x="1731101" y="926703"/>
        <a:ext cx="1456513" cy="3176850"/>
      </dsp:txXfrm>
    </dsp:sp>
    <dsp:sp modelId="{EA975DCD-95F2-46B7-BDD7-B4A94602D52C}">
      <dsp:nvSpPr>
        <dsp:cNvPr id="0" name=""/>
        <dsp:cNvSpPr/>
      </dsp:nvSpPr>
      <dsp:spPr>
        <a:xfrm>
          <a:off x="1519596" y="397228"/>
          <a:ext cx="1668017" cy="529475"/>
        </a:xfrm>
        <a:prstGeom prst="rect">
          <a:avLst/>
        </a:prstGeom>
        <a:solidFill>
          <a:schemeClr val="accent1">
            <a:shade val="80000"/>
            <a:hueOff val="349283"/>
            <a:satOff val="-6256"/>
            <a:lumOff val="2658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1155700">
            <a:lnSpc>
              <a:spcPct val="90000"/>
            </a:lnSpc>
            <a:spcBef>
              <a:spcPct val="0"/>
            </a:spcBef>
            <a:spcAft>
              <a:spcPct val="35000"/>
            </a:spcAft>
            <a:buNone/>
          </a:pPr>
          <a:r>
            <a:rPr lang="en-US" sz="2600" kern="1200" dirty="0"/>
            <a:t>1</a:t>
          </a:r>
        </a:p>
      </dsp:txBody>
      <dsp:txXfrm>
        <a:off x="1519596" y="397228"/>
        <a:ext cx="1668017" cy="529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3B432-A881-4C19-BA15-A848D0505FA1}">
      <dsp:nvSpPr>
        <dsp:cNvPr id="0" name=""/>
        <dsp:cNvSpPr/>
      </dsp:nvSpPr>
      <dsp:spPr>
        <a:xfrm>
          <a:off x="3713024" y="2523071"/>
          <a:ext cx="1291304" cy="1983291"/>
        </a:xfrm>
        <a:prstGeom prst="roundRect">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b="1" kern="1200" dirty="0" err="1">
              <a:solidFill>
                <a:schemeClr val="tx1"/>
              </a:solidFill>
            </a:rPr>
            <a:t>Phân</a:t>
          </a:r>
          <a:r>
            <a:rPr lang="en-US" sz="2400" b="1" kern="1200" dirty="0">
              <a:solidFill>
                <a:schemeClr val="tx1"/>
              </a:solidFill>
            </a:rPr>
            <a:t> </a:t>
          </a:r>
          <a:r>
            <a:rPr lang="en-US" sz="2400" b="1" kern="1200" dirty="0" err="1">
              <a:solidFill>
                <a:schemeClr val="tx1"/>
              </a:solidFill>
            </a:rPr>
            <a:t>loại</a:t>
          </a:r>
          <a:r>
            <a:rPr lang="en-US" sz="2400" b="1" kern="1200" dirty="0">
              <a:solidFill>
                <a:schemeClr val="tx1"/>
              </a:solidFill>
            </a:rPr>
            <a:t> </a:t>
          </a:r>
          <a:r>
            <a:rPr lang="en-US" sz="2400" b="1" kern="1200" dirty="0" err="1">
              <a:solidFill>
                <a:schemeClr val="tx1"/>
              </a:solidFill>
            </a:rPr>
            <a:t>khách</a:t>
          </a:r>
          <a:r>
            <a:rPr lang="en-US" sz="2400" b="1" kern="1200" dirty="0">
              <a:solidFill>
                <a:schemeClr val="tx1"/>
              </a:solidFill>
            </a:rPr>
            <a:t> </a:t>
          </a:r>
          <a:r>
            <a:rPr lang="en-US" sz="2400" b="1" kern="1200" dirty="0" err="1">
              <a:solidFill>
                <a:schemeClr val="tx1"/>
              </a:solidFill>
            </a:rPr>
            <a:t>thể</a:t>
          </a:r>
          <a:r>
            <a:rPr lang="en-US" sz="2400" b="1" kern="1200" dirty="0">
              <a:solidFill>
                <a:schemeClr val="tx1"/>
              </a:solidFill>
            </a:rPr>
            <a:t> </a:t>
          </a:r>
          <a:r>
            <a:rPr lang="en-US" sz="2400" b="1" kern="1200" dirty="0" err="1">
              <a:solidFill>
                <a:schemeClr val="tx1"/>
              </a:solidFill>
            </a:rPr>
            <a:t>tội</a:t>
          </a:r>
          <a:r>
            <a:rPr lang="en-US" sz="2400" b="1" kern="1200" dirty="0">
              <a:solidFill>
                <a:schemeClr val="tx1"/>
              </a:solidFill>
            </a:rPr>
            <a:t> </a:t>
          </a:r>
          <a:r>
            <a:rPr lang="en-US" sz="2400" b="1" kern="1200" dirty="0" err="1">
              <a:solidFill>
                <a:schemeClr val="tx1"/>
              </a:solidFill>
            </a:rPr>
            <a:t>phạm</a:t>
          </a:r>
          <a:endParaRPr lang="en-US" sz="2400" b="1" kern="1200" dirty="0">
            <a:solidFill>
              <a:schemeClr val="tx1"/>
            </a:solidFill>
          </a:endParaRPr>
        </a:p>
      </dsp:txBody>
      <dsp:txXfrm>
        <a:off x="3776060" y="2586107"/>
        <a:ext cx="1165232" cy="1857219"/>
      </dsp:txXfrm>
    </dsp:sp>
    <dsp:sp modelId="{CD02865F-1C7D-4769-BDD8-C284A5A43E05}">
      <dsp:nvSpPr>
        <dsp:cNvPr id="0" name=""/>
        <dsp:cNvSpPr/>
      </dsp:nvSpPr>
      <dsp:spPr>
        <a:xfrm rot="16200000">
          <a:off x="3822260" y="1986655"/>
          <a:ext cx="1072831" cy="0"/>
        </a:xfrm>
        <a:custGeom>
          <a:avLst/>
          <a:gdLst/>
          <a:ahLst/>
          <a:cxnLst/>
          <a:rect l="0" t="0" r="0" b="0"/>
          <a:pathLst>
            <a:path>
              <a:moveTo>
                <a:pt x="0" y="0"/>
              </a:moveTo>
              <a:lnTo>
                <a:pt x="1072831" y="0"/>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6626946-852D-48D3-B64B-5D21AF97A02E}">
      <dsp:nvSpPr>
        <dsp:cNvPr id="0" name=""/>
        <dsp:cNvSpPr/>
      </dsp:nvSpPr>
      <dsp:spPr>
        <a:xfrm>
          <a:off x="3246947" y="373120"/>
          <a:ext cx="2223457" cy="1077119"/>
        </a:xfrm>
        <a:prstGeom prst="roundRect">
          <a:avLst/>
        </a:prstGeom>
        <a:solidFill>
          <a:schemeClr val="accent5">
            <a:hueOff val="-2252848"/>
            <a:satOff val="-5806"/>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err="1"/>
            <a:t>Khách</a:t>
          </a:r>
          <a:r>
            <a:rPr lang="en-US" sz="2400" kern="1200" dirty="0"/>
            <a:t> </a:t>
          </a:r>
          <a:r>
            <a:rPr lang="en-US" sz="2400" kern="1200" dirty="0" err="1"/>
            <a:t>thể</a:t>
          </a:r>
          <a:r>
            <a:rPr lang="en-US" sz="2400" kern="1200" dirty="0"/>
            <a:t> </a:t>
          </a:r>
          <a:r>
            <a:rPr lang="en-US" sz="2400" kern="1200" dirty="0" err="1"/>
            <a:t>chung</a:t>
          </a:r>
          <a:endParaRPr lang="en-US" sz="2400" kern="1200" dirty="0"/>
        </a:p>
      </dsp:txBody>
      <dsp:txXfrm>
        <a:off x="3299528" y="425701"/>
        <a:ext cx="2118295" cy="971957"/>
      </dsp:txXfrm>
    </dsp:sp>
    <dsp:sp modelId="{F809B97E-8382-466E-AC96-7C26581D6159}">
      <dsp:nvSpPr>
        <dsp:cNvPr id="0" name=""/>
        <dsp:cNvSpPr/>
      </dsp:nvSpPr>
      <dsp:spPr>
        <a:xfrm rot="1800000">
          <a:off x="4940113" y="4127138"/>
          <a:ext cx="958616" cy="0"/>
        </a:xfrm>
        <a:custGeom>
          <a:avLst/>
          <a:gdLst/>
          <a:ahLst/>
          <a:cxnLst/>
          <a:rect l="0" t="0" r="0" b="0"/>
          <a:pathLst>
            <a:path>
              <a:moveTo>
                <a:pt x="0" y="0"/>
              </a:moveTo>
              <a:lnTo>
                <a:pt x="958616" y="0"/>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63370E4-215C-4F09-B86B-B0C1962150AD}">
      <dsp:nvSpPr>
        <dsp:cNvPr id="0" name=""/>
        <dsp:cNvSpPr/>
      </dsp:nvSpPr>
      <dsp:spPr>
        <a:xfrm>
          <a:off x="5315807" y="4366792"/>
          <a:ext cx="2594329" cy="898886"/>
        </a:xfrm>
        <a:prstGeom prst="roundRect">
          <a:avLst/>
        </a:prstGeom>
        <a:solidFill>
          <a:schemeClr val="accent5">
            <a:hueOff val="-4505695"/>
            <a:satOff val="-11613"/>
            <a:lumOff val="-784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err="1"/>
            <a:t>Khách</a:t>
          </a:r>
          <a:r>
            <a:rPr lang="en-US" sz="2400" kern="1200" dirty="0"/>
            <a:t> </a:t>
          </a:r>
          <a:r>
            <a:rPr lang="en-US" sz="2400" kern="1200" dirty="0" err="1"/>
            <a:t>thể</a:t>
          </a:r>
          <a:r>
            <a:rPr lang="en-US" sz="2400" kern="1200" dirty="0"/>
            <a:t> </a:t>
          </a:r>
          <a:r>
            <a:rPr lang="en-US" sz="2400" kern="1200" dirty="0" err="1"/>
            <a:t>trực</a:t>
          </a:r>
          <a:r>
            <a:rPr lang="en-US" sz="2400" kern="1200" dirty="0"/>
            <a:t> </a:t>
          </a:r>
          <a:r>
            <a:rPr lang="en-US" sz="2400" kern="1200" dirty="0" err="1"/>
            <a:t>tiếp</a:t>
          </a:r>
          <a:endParaRPr lang="en-US" sz="2400" kern="1200" dirty="0"/>
        </a:p>
      </dsp:txBody>
      <dsp:txXfrm>
        <a:off x="5359687" y="4410672"/>
        <a:ext cx="2506569" cy="811126"/>
      </dsp:txXfrm>
    </dsp:sp>
    <dsp:sp modelId="{8DC8AAFC-1A96-435E-8CA7-7F221DD66B86}">
      <dsp:nvSpPr>
        <dsp:cNvPr id="0" name=""/>
        <dsp:cNvSpPr/>
      </dsp:nvSpPr>
      <dsp:spPr>
        <a:xfrm rot="9000000">
          <a:off x="2834424" y="4122904"/>
          <a:ext cx="941680" cy="0"/>
        </a:xfrm>
        <a:custGeom>
          <a:avLst/>
          <a:gdLst/>
          <a:ahLst/>
          <a:cxnLst/>
          <a:rect l="0" t="0" r="0" b="0"/>
          <a:pathLst>
            <a:path>
              <a:moveTo>
                <a:pt x="0" y="0"/>
              </a:moveTo>
              <a:lnTo>
                <a:pt x="941680" y="0"/>
              </a:lnTo>
            </a:path>
          </a:pathLst>
        </a:custGeom>
        <a:noFill/>
        <a:ln w="12700" cap="flat" cmpd="sng" algn="ctr">
          <a:solidFill>
            <a:schemeClr val="accent6">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43D5367-4178-425A-A378-F62EF2DD656C}">
      <dsp:nvSpPr>
        <dsp:cNvPr id="0" name=""/>
        <dsp:cNvSpPr/>
      </dsp:nvSpPr>
      <dsp:spPr>
        <a:xfrm>
          <a:off x="741492" y="4358324"/>
          <a:ext cx="2725773" cy="915821"/>
        </a:xfrm>
        <a:prstGeom prst="roundRect">
          <a:avLst/>
        </a:prstGeom>
        <a:solidFill>
          <a:schemeClr val="accent5">
            <a:hueOff val="-6758543"/>
            <a:satOff val="-17419"/>
            <a:lumOff val="-1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dirty="0" err="1"/>
            <a:t>Khách</a:t>
          </a:r>
          <a:r>
            <a:rPr lang="en-US" sz="2400" kern="1200" dirty="0"/>
            <a:t> </a:t>
          </a:r>
          <a:r>
            <a:rPr lang="en-US" sz="2400" kern="1200" dirty="0" err="1"/>
            <a:t>thể</a:t>
          </a:r>
          <a:r>
            <a:rPr lang="en-US" sz="2400" kern="1200" dirty="0"/>
            <a:t> </a:t>
          </a:r>
          <a:r>
            <a:rPr lang="en-US" sz="2400" kern="1200" dirty="0" err="1"/>
            <a:t>loại</a:t>
          </a:r>
          <a:endParaRPr lang="en-US" sz="2400" kern="1200" dirty="0"/>
        </a:p>
      </dsp:txBody>
      <dsp:txXfrm>
        <a:off x="786199" y="4403031"/>
        <a:ext cx="2636359" cy="826407"/>
      </dsp:txXfrm>
    </dsp:sp>
  </dsp:spTree>
</dsp:drawing>
</file>

<file path=ppt/diagrams/layout1.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F0226B-CF3B-4C42-B3BE-66138D8EC771}"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EFF27B-16DC-4888-B6AD-1170C2AD9A4D}" type="slidenum">
              <a:rPr lang="en-US" smtClean="0"/>
              <a:t>‹#›</a:t>
            </a:fld>
            <a:endParaRPr lang="en-US"/>
          </a:p>
        </p:txBody>
      </p:sp>
    </p:spTree>
    <p:extLst>
      <p:ext uri="{BB962C8B-B14F-4D97-AF65-F5344CB8AC3E}">
        <p14:creationId xmlns:p14="http://schemas.microsoft.com/office/powerpoint/2010/main" val="4152585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3D80CF-0826-4487-8234-01B07E7C1B5E}" type="slidenum">
              <a:rPr lang="en-US" smtClean="0"/>
              <a:t>3</a:t>
            </a:fld>
            <a:endParaRPr lang="en-US"/>
          </a:p>
        </p:txBody>
      </p:sp>
    </p:spTree>
    <p:extLst>
      <p:ext uri="{BB962C8B-B14F-4D97-AF65-F5344CB8AC3E}">
        <p14:creationId xmlns:p14="http://schemas.microsoft.com/office/powerpoint/2010/main" val="4093917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8265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5921F-93A7-1C1A-DF28-70A5834E3D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64114F-B0C0-4465-E21D-92C7E6A1A2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7FFEEF-EAA4-94EE-C970-4114887AA197}"/>
              </a:ext>
            </a:extLst>
          </p:cNvPr>
          <p:cNvSpPr>
            <a:spLocks noGrp="1"/>
          </p:cNvSpPr>
          <p:nvPr>
            <p:ph type="dt" sz="half" idx="10"/>
          </p:nvPr>
        </p:nvSpPr>
        <p:spPr/>
        <p:txBody>
          <a:bodyPr/>
          <a:lstStyle/>
          <a:p>
            <a:fld id="{E00113FF-750D-4CD3-9A21-7058A0C6063E}" type="datetime1">
              <a:rPr lang="en-US" smtClean="0"/>
              <a:t>11/1/2023</a:t>
            </a:fld>
            <a:endParaRPr lang="en-US"/>
          </a:p>
        </p:txBody>
      </p:sp>
      <p:sp>
        <p:nvSpPr>
          <p:cNvPr id="5" name="Footer Placeholder 4">
            <a:extLst>
              <a:ext uri="{FF2B5EF4-FFF2-40B4-BE49-F238E27FC236}">
                <a16:creationId xmlns:a16="http://schemas.microsoft.com/office/drawing/2014/main" id="{A3EFA639-8F30-C68F-246F-3BD8806284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9C56DC-B8CD-9AA2-CBFC-53E9E97BCA75}"/>
              </a:ext>
            </a:extLst>
          </p:cNvPr>
          <p:cNvSpPr>
            <a:spLocks noGrp="1"/>
          </p:cNvSpPr>
          <p:nvPr>
            <p:ph type="sldNum" sz="quarter" idx="12"/>
          </p:nvPr>
        </p:nvSpPr>
        <p:spPr/>
        <p:txBody>
          <a:bodyPr/>
          <a:lstStyle/>
          <a:p>
            <a:fld id="{EAB43655-9951-417E-8DAD-82CDD8B26720}" type="slidenum">
              <a:rPr lang="en-US" smtClean="0"/>
              <a:t>‹#›</a:t>
            </a:fld>
            <a:endParaRPr lang="en-US"/>
          </a:p>
        </p:txBody>
      </p:sp>
    </p:spTree>
    <p:extLst>
      <p:ext uri="{BB962C8B-B14F-4D97-AF65-F5344CB8AC3E}">
        <p14:creationId xmlns:p14="http://schemas.microsoft.com/office/powerpoint/2010/main" val="875637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6C06-C898-E368-D860-D7BD54F150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9088E7-FB1E-AD37-1C0D-AAF7FDE58E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04201F-E79B-EBCB-B0CE-0A7376D75461}"/>
              </a:ext>
            </a:extLst>
          </p:cNvPr>
          <p:cNvSpPr>
            <a:spLocks noGrp="1"/>
          </p:cNvSpPr>
          <p:nvPr>
            <p:ph type="dt" sz="half" idx="10"/>
          </p:nvPr>
        </p:nvSpPr>
        <p:spPr/>
        <p:txBody>
          <a:bodyPr/>
          <a:lstStyle/>
          <a:p>
            <a:fld id="{717DDF92-F76E-4E9F-A241-69F9553B1D1D}" type="datetime1">
              <a:rPr lang="en-US" smtClean="0"/>
              <a:t>11/1/2023</a:t>
            </a:fld>
            <a:endParaRPr lang="en-US"/>
          </a:p>
        </p:txBody>
      </p:sp>
      <p:sp>
        <p:nvSpPr>
          <p:cNvPr id="5" name="Footer Placeholder 4">
            <a:extLst>
              <a:ext uri="{FF2B5EF4-FFF2-40B4-BE49-F238E27FC236}">
                <a16:creationId xmlns:a16="http://schemas.microsoft.com/office/drawing/2014/main" id="{3EFD2FD7-8192-D198-AA89-EC6F6F78E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795F61-7225-48C3-1A5E-2176047F4E16}"/>
              </a:ext>
            </a:extLst>
          </p:cNvPr>
          <p:cNvSpPr>
            <a:spLocks noGrp="1"/>
          </p:cNvSpPr>
          <p:nvPr>
            <p:ph type="sldNum" sz="quarter" idx="12"/>
          </p:nvPr>
        </p:nvSpPr>
        <p:spPr/>
        <p:txBody>
          <a:bodyPr/>
          <a:lstStyle/>
          <a:p>
            <a:fld id="{EAB43655-9951-417E-8DAD-82CDD8B26720}" type="slidenum">
              <a:rPr lang="en-US" smtClean="0"/>
              <a:t>‹#›</a:t>
            </a:fld>
            <a:endParaRPr lang="en-US"/>
          </a:p>
        </p:txBody>
      </p:sp>
    </p:spTree>
    <p:extLst>
      <p:ext uri="{BB962C8B-B14F-4D97-AF65-F5344CB8AC3E}">
        <p14:creationId xmlns:p14="http://schemas.microsoft.com/office/powerpoint/2010/main" val="1696912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EBDFD-DA9E-2A0B-0FC6-A90E95391B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DA2A9B-67F6-0D74-C718-7C8D8CED04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8814F7-6581-BF27-C170-E61B7A51EFB2}"/>
              </a:ext>
            </a:extLst>
          </p:cNvPr>
          <p:cNvSpPr>
            <a:spLocks noGrp="1"/>
          </p:cNvSpPr>
          <p:nvPr>
            <p:ph type="dt" sz="half" idx="10"/>
          </p:nvPr>
        </p:nvSpPr>
        <p:spPr/>
        <p:txBody>
          <a:bodyPr/>
          <a:lstStyle/>
          <a:p>
            <a:fld id="{6247CEE0-2187-4CAD-A5EA-028554BD2F80}" type="datetime1">
              <a:rPr lang="en-US" smtClean="0"/>
              <a:t>11/1/2023</a:t>
            </a:fld>
            <a:endParaRPr lang="en-US"/>
          </a:p>
        </p:txBody>
      </p:sp>
      <p:sp>
        <p:nvSpPr>
          <p:cNvPr id="5" name="Footer Placeholder 4">
            <a:extLst>
              <a:ext uri="{FF2B5EF4-FFF2-40B4-BE49-F238E27FC236}">
                <a16:creationId xmlns:a16="http://schemas.microsoft.com/office/drawing/2014/main" id="{1CB08A40-B7FF-E403-C66E-6A6B77D4C5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51D718-1909-0D22-AE9F-F3DD137189DC}"/>
              </a:ext>
            </a:extLst>
          </p:cNvPr>
          <p:cNvSpPr>
            <a:spLocks noGrp="1"/>
          </p:cNvSpPr>
          <p:nvPr>
            <p:ph type="sldNum" sz="quarter" idx="12"/>
          </p:nvPr>
        </p:nvSpPr>
        <p:spPr/>
        <p:txBody>
          <a:bodyPr/>
          <a:lstStyle/>
          <a:p>
            <a:fld id="{EAB43655-9951-417E-8DAD-82CDD8B26720}" type="slidenum">
              <a:rPr lang="en-US" smtClean="0"/>
              <a:t>‹#›</a:t>
            </a:fld>
            <a:endParaRPr lang="en-US"/>
          </a:p>
        </p:txBody>
      </p:sp>
    </p:spTree>
    <p:extLst>
      <p:ext uri="{BB962C8B-B14F-4D97-AF65-F5344CB8AC3E}">
        <p14:creationId xmlns:p14="http://schemas.microsoft.com/office/powerpoint/2010/main" val="2221455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13A8-F4B8-4792-27A3-7943ACE6DE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CCE866-459F-AC9E-AB0D-D16BED4464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5DA556-1977-60AA-25ED-170B46A94D7C}"/>
              </a:ext>
            </a:extLst>
          </p:cNvPr>
          <p:cNvSpPr>
            <a:spLocks noGrp="1"/>
          </p:cNvSpPr>
          <p:nvPr>
            <p:ph type="dt" sz="half" idx="10"/>
          </p:nvPr>
        </p:nvSpPr>
        <p:spPr/>
        <p:txBody>
          <a:bodyPr/>
          <a:lstStyle/>
          <a:p>
            <a:fld id="{88FCCBA4-DA84-46C9-87D8-2316794EA9B4}" type="datetime1">
              <a:rPr lang="en-US" smtClean="0"/>
              <a:t>11/1/2023</a:t>
            </a:fld>
            <a:endParaRPr lang="en-US"/>
          </a:p>
        </p:txBody>
      </p:sp>
      <p:sp>
        <p:nvSpPr>
          <p:cNvPr id="5" name="Footer Placeholder 4">
            <a:extLst>
              <a:ext uri="{FF2B5EF4-FFF2-40B4-BE49-F238E27FC236}">
                <a16:creationId xmlns:a16="http://schemas.microsoft.com/office/drawing/2014/main" id="{35A00744-4E87-D3F6-C39A-39A0DC18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62C39D-0D85-26CF-75AC-FDC8EA9B843A}"/>
              </a:ext>
            </a:extLst>
          </p:cNvPr>
          <p:cNvSpPr>
            <a:spLocks noGrp="1"/>
          </p:cNvSpPr>
          <p:nvPr>
            <p:ph type="sldNum" sz="quarter" idx="12"/>
          </p:nvPr>
        </p:nvSpPr>
        <p:spPr/>
        <p:txBody>
          <a:bodyPr/>
          <a:lstStyle/>
          <a:p>
            <a:fld id="{EAB43655-9951-417E-8DAD-82CDD8B26720}" type="slidenum">
              <a:rPr lang="en-US" smtClean="0"/>
              <a:t>‹#›</a:t>
            </a:fld>
            <a:endParaRPr lang="en-US"/>
          </a:p>
        </p:txBody>
      </p:sp>
    </p:spTree>
    <p:extLst>
      <p:ext uri="{BB962C8B-B14F-4D97-AF65-F5344CB8AC3E}">
        <p14:creationId xmlns:p14="http://schemas.microsoft.com/office/powerpoint/2010/main" val="3842385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46279-8C8D-42E7-AB4A-13E569B222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E02A63-EEF8-091C-894E-F74BE8513F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5784AD-5E2F-7AEC-856F-D24AF882116B}"/>
              </a:ext>
            </a:extLst>
          </p:cNvPr>
          <p:cNvSpPr>
            <a:spLocks noGrp="1"/>
          </p:cNvSpPr>
          <p:nvPr>
            <p:ph type="dt" sz="half" idx="10"/>
          </p:nvPr>
        </p:nvSpPr>
        <p:spPr/>
        <p:txBody>
          <a:bodyPr/>
          <a:lstStyle/>
          <a:p>
            <a:fld id="{83CC0090-0DBF-412E-AA70-B6CBDCCE346D}" type="datetime1">
              <a:rPr lang="en-US" smtClean="0"/>
              <a:t>11/1/2023</a:t>
            </a:fld>
            <a:endParaRPr lang="en-US"/>
          </a:p>
        </p:txBody>
      </p:sp>
      <p:sp>
        <p:nvSpPr>
          <p:cNvPr id="5" name="Footer Placeholder 4">
            <a:extLst>
              <a:ext uri="{FF2B5EF4-FFF2-40B4-BE49-F238E27FC236}">
                <a16:creationId xmlns:a16="http://schemas.microsoft.com/office/drawing/2014/main" id="{AA66EEC3-CC46-B8B6-D6E3-06BE85D0D5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77BECA-4899-8D2E-FAED-2E67B621C032}"/>
              </a:ext>
            </a:extLst>
          </p:cNvPr>
          <p:cNvSpPr>
            <a:spLocks noGrp="1"/>
          </p:cNvSpPr>
          <p:nvPr>
            <p:ph type="sldNum" sz="quarter" idx="12"/>
          </p:nvPr>
        </p:nvSpPr>
        <p:spPr/>
        <p:txBody>
          <a:bodyPr/>
          <a:lstStyle/>
          <a:p>
            <a:fld id="{EAB43655-9951-417E-8DAD-82CDD8B26720}" type="slidenum">
              <a:rPr lang="en-US" smtClean="0"/>
              <a:t>‹#›</a:t>
            </a:fld>
            <a:endParaRPr lang="en-US"/>
          </a:p>
        </p:txBody>
      </p:sp>
    </p:spTree>
    <p:extLst>
      <p:ext uri="{BB962C8B-B14F-4D97-AF65-F5344CB8AC3E}">
        <p14:creationId xmlns:p14="http://schemas.microsoft.com/office/powerpoint/2010/main" val="2880575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F886F-540D-E028-F561-0000BC3D66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EC0039-9BC5-636E-2EB6-795EA67E8A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1B0158-E9FC-9608-D846-486ABBBFE8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9BC9B2-E484-9AF4-2593-02D4B7210F35}"/>
              </a:ext>
            </a:extLst>
          </p:cNvPr>
          <p:cNvSpPr>
            <a:spLocks noGrp="1"/>
          </p:cNvSpPr>
          <p:nvPr>
            <p:ph type="dt" sz="half" idx="10"/>
          </p:nvPr>
        </p:nvSpPr>
        <p:spPr/>
        <p:txBody>
          <a:bodyPr/>
          <a:lstStyle/>
          <a:p>
            <a:fld id="{5FC4B8EA-509D-41A4-A9D3-1D7B83D3D900}" type="datetime1">
              <a:rPr lang="en-US" smtClean="0"/>
              <a:t>11/1/2023</a:t>
            </a:fld>
            <a:endParaRPr lang="en-US"/>
          </a:p>
        </p:txBody>
      </p:sp>
      <p:sp>
        <p:nvSpPr>
          <p:cNvPr id="6" name="Footer Placeholder 5">
            <a:extLst>
              <a:ext uri="{FF2B5EF4-FFF2-40B4-BE49-F238E27FC236}">
                <a16:creationId xmlns:a16="http://schemas.microsoft.com/office/drawing/2014/main" id="{A7EA7D4C-C997-6210-5554-AD87817EE2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4BB6FA-5423-3858-982A-7C1DBE5C9697}"/>
              </a:ext>
            </a:extLst>
          </p:cNvPr>
          <p:cNvSpPr>
            <a:spLocks noGrp="1"/>
          </p:cNvSpPr>
          <p:nvPr>
            <p:ph type="sldNum" sz="quarter" idx="12"/>
          </p:nvPr>
        </p:nvSpPr>
        <p:spPr/>
        <p:txBody>
          <a:bodyPr/>
          <a:lstStyle/>
          <a:p>
            <a:fld id="{EAB43655-9951-417E-8DAD-82CDD8B26720}" type="slidenum">
              <a:rPr lang="en-US" smtClean="0"/>
              <a:t>‹#›</a:t>
            </a:fld>
            <a:endParaRPr lang="en-US"/>
          </a:p>
        </p:txBody>
      </p:sp>
    </p:spTree>
    <p:extLst>
      <p:ext uri="{BB962C8B-B14F-4D97-AF65-F5344CB8AC3E}">
        <p14:creationId xmlns:p14="http://schemas.microsoft.com/office/powerpoint/2010/main" val="4068409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3DB2-B3B0-D8A7-85BC-223402348F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D6D222-DB42-1E18-ADFA-3BEAF4750E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A6B0D5-8F4B-5C1F-1B61-36771B88E0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6B3E41-19C8-45EC-333B-E34A1AE8A0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9D28C6-7721-57E6-F71E-ADA07B289C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CADAC6-96B4-BF9C-AA4D-DA652ED63E32}"/>
              </a:ext>
            </a:extLst>
          </p:cNvPr>
          <p:cNvSpPr>
            <a:spLocks noGrp="1"/>
          </p:cNvSpPr>
          <p:nvPr>
            <p:ph type="dt" sz="half" idx="10"/>
          </p:nvPr>
        </p:nvSpPr>
        <p:spPr/>
        <p:txBody>
          <a:bodyPr/>
          <a:lstStyle/>
          <a:p>
            <a:fld id="{60185CD0-689C-4492-B214-EE903E24055B}" type="datetime1">
              <a:rPr lang="en-US" smtClean="0"/>
              <a:t>11/1/2023</a:t>
            </a:fld>
            <a:endParaRPr lang="en-US"/>
          </a:p>
        </p:txBody>
      </p:sp>
      <p:sp>
        <p:nvSpPr>
          <p:cNvPr id="8" name="Footer Placeholder 7">
            <a:extLst>
              <a:ext uri="{FF2B5EF4-FFF2-40B4-BE49-F238E27FC236}">
                <a16:creationId xmlns:a16="http://schemas.microsoft.com/office/drawing/2014/main" id="{2A00DA29-4D4C-70E0-95B0-5CBDDE6D57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823DB0-4A49-B368-81C3-AEC1A542D7A1}"/>
              </a:ext>
            </a:extLst>
          </p:cNvPr>
          <p:cNvSpPr>
            <a:spLocks noGrp="1"/>
          </p:cNvSpPr>
          <p:nvPr>
            <p:ph type="sldNum" sz="quarter" idx="12"/>
          </p:nvPr>
        </p:nvSpPr>
        <p:spPr/>
        <p:txBody>
          <a:bodyPr/>
          <a:lstStyle/>
          <a:p>
            <a:fld id="{EAB43655-9951-417E-8DAD-82CDD8B26720}" type="slidenum">
              <a:rPr lang="en-US" smtClean="0"/>
              <a:t>‹#›</a:t>
            </a:fld>
            <a:endParaRPr lang="en-US"/>
          </a:p>
        </p:txBody>
      </p:sp>
    </p:spTree>
    <p:extLst>
      <p:ext uri="{BB962C8B-B14F-4D97-AF65-F5344CB8AC3E}">
        <p14:creationId xmlns:p14="http://schemas.microsoft.com/office/powerpoint/2010/main" val="114673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DE4C7-0BE5-829C-208F-5E1BC6A7E7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A69C46-B9EB-C595-8B73-C38131CB6337}"/>
              </a:ext>
            </a:extLst>
          </p:cNvPr>
          <p:cNvSpPr>
            <a:spLocks noGrp="1"/>
          </p:cNvSpPr>
          <p:nvPr>
            <p:ph type="dt" sz="half" idx="10"/>
          </p:nvPr>
        </p:nvSpPr>
        <p:spPr/>
        <p:txBody>
          <a:bodyPr/>
          <a:lstStyle/>
          <a:p>
            <a:fld id="{4340F5C5-9199-4C82-8671-F39C39406964}" type="datetime1">
              <a:rPr lang="en-US" smtClean="0"/>
              <a:t>11/1/2023</a:t>
            </a:fld>
            <a:endParaRPr lang="en-US"/>
          </a:p>
        </p:txBody>
      </p:sp>
      <p:sp>
        <p:nvSpPr>
          <p:cNvPr id="4" name="Footer Placeholder 3">
            <a:extLst>
              <a:ext uri="{FF2B5EF4-FFF2-40B4-BE49-F238E27FC236}">
                <a16:creationId xmlns:a16="http://schemas.microsoft.com/office/drawing/2014/main" id="{3C7463D5-970C-8E52-C782-47C1292911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27FB72-F99F-C262-E613-53D5417BB065}"/>
              </a:ext>
            </a:extLst>
          </p:cNvPr>
          <p:cNvSpPr>
            <a:spLocks noGrp="1"/>
          </p:cNvSpPr>
          <p:nvPr>
            <p:ph type="sldNum" sz="quarter" idx="12"/>
          </p:nvPr>
        </p:nvSpPr>
        <p:spPr/>
        <p:txBody>
          <a:bodyPr/>
          <a:lstStyle/>
          <a:p>
            <a:fld id="{EAB43655-9951-417E-8DAD-82CDD8B26720}" type="slidenum">
              <a:rPr lang="en-US" smtClean="0"/>
              <a:t>‹#›</a:t>
            </a:fld>
            <a:endParaRPr lang="en-US"/>
          </a:p>
        </p:txBody>
      </p:sp>
    </p:spTree>
    <p:extLst>
      <p:ext uri="{BB962C8B-B14F-4D97-AF65-F5344CB8AC3E}">
        <p14:creationId xmlns:p14="http://schemas.microsoft.com/office/powerpoint/2010/main" val="2936191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A3BA7C-A0D0-7133-C2CE-82BB0FDAC552}"/>
              </a:ext>
            </a:extLst>
          </p:cNvPr>
          <p:cNvSpPr>
            <a:spLocks noGrp="1"/>
          </p:cNvSpPr>
          <p:nvPr>
            <p:ph type="dt" sz="half" idx="10"/>
          </p:nvPr>
        </p:nvSpPr>
        <p:spPr/>
        <p:txBody>
          <a:bodyPr/>
          <a:lstStyle/>
          <a:p>
            <a:fld id="{4BE98D05-2D7F-474D-9B6A-D8522FE0FCD2}" type="datetime1">
              <a:rPr lang="en-US" smtClean="0"/>
              <a:t>11/1/2023</a:t>
            </a:fld>
            <a:endParaRPr lang="en-US"/>
          </a:p>
        </p:txBody>
      </p:sp>
      <p:sp>
        <p:nvSpPr>
          <p:cNvPr id="3" name="Footer Placeholder 2">
            <a:extLst>
              <a:ext uri="{FF2B5EF4-FFF2-40B4-BE49-F238E27FC236}">
                <a16:creationId xmlns:a16="http://schemas.microsoft.com/office/drawing/2014/main" id="{80895ABF-C480-EAAC-0C1F-D3F437AB8B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56944B-BB92-E849-124F-B9517FCD3D22}"/>
              </a:ext>
            </a:extLst>
          </p:cNvPr>
          <p:cNvSpPr>
            <a:spLocks noGrp="1"/>
          </p:cNvSpPr>
          <p:nvPr>
            <p:ph type="sldNum" sz="quarter" idx="12"/>
          </p:nvPr>
        </p:nvSpPr>
        <p:spPr/>
        <p:txBody>
          <a:bodyPr/>
          <a:lstStyle/>
          <a:p>
            <a:fld id="{EAB43655-9951-417E-8DAD-82CDD8B26720}" type="slidenum">
              <a:rPr lang="en-US" smtClean="0"/>
              <a:t>‹#›</a:t>
            </a:fld>
            <a:endParaRPr lang="en-US"/>
          </a:p>
        </p:txBody>
      </p:sp>
    </p:spTree>
    <p:extLst>
      <p:ext uri="{BB962C8B-B14F-4D97-AF65-F5344CB8AC3E}">
        <p14:creationId xmlns:p14="http://schemas.microsoft.com/office/powerpoint/2010/main" val="2597341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AA6E0-DC61-B848-74C7-DE69CB3CD3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230834-A2A3-6F64-002E-B55973B3D7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27A2F0-8810-90CB-21F9-DC48BCE52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B7EF70-6011-CD64-2410-87C6B2E2AC45}"/>
              </a:ext>
            </a:extLst>
          </p:cNvPr>
          <p:cNvSpPr>
            <a:spLocks noGrp="1"/>
          </p:cNvSpPr>
          <p:nvPr>
            <p:ph type="dt" sz="half" idx="10"/>
          </p:nvPr>
        </p:nvSpPr>
        <p:spPr/>
        <p:txBody>
          <a:bodyPr/>
          <a:lstStyle/>
          <a:p>
            <a:fld id="{17119974-C59D-4742-AF04-CE820362FB38}" type="datetime1">
              <a:rPr lang="en-US" smtClean="0"/>
              <a:t>11/1/2023</a:t>
            </a:fld>
            <a:endParaRPr lang="en-US"/>
          </a:p>
        </p:txBody>
      </p:sp>
      <p:sp>
        <p:nvSpPr>
          <p:cNvPr id="6" name="Footer Placeholder 5">
            <a:extLst>
              <a:ext uri="{FF2B5EF4-FFF2-40B4-BE49-F238E27FC236}">
                <a16:creationId xmlns:a16="http://schemas.microsoft.com/office/drawing/2014/main" id="{E96E4F32-41B2-A6EE-5452-CE7CCFD96C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48FADB-B10B-0713-9157-CFBBB04E8F63}"/>
              </a:ext>
            </a:extLst>
          </p:cNvPr>
          <p:cNvSpPr>
            <a:spLocks noGrp="1"/>
          </p:cNvSpPr>
          <p:nvPr>
            <p:ph type="sldNum" sz="quarter" idx="12"/>
          </p:nvPr>
        </p:nvSpPr>
        <p:spPr/>
        <p:txBody>
          <a:bodyPr/>
          <a:lstStyle/>
          <a:p>
            <a:fld id="{EAB43655-9951-417E-8DAD-82CDD8B26720}" type="slidenum">
              <a:rPr lang="en-US" smtClean="0"/>
              <a:t>‹#›</a:t>
            </a:fld>
            <a:endParaRPr lang="en-US"/>
          </a:p>
        </p:txBody>
      </p:sp>
    </p:spTree>
    <p:extLst>
      <p:ext uri="{BB962C8B-B14F-4D97-AF65-F5344CB8AC3E}">
        <p14:creationId xmlns:p14="http://schemas.microsoft.com/office/powerpoint/2010/main" val="1087085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45AD7-C4F7-C5D5-7022-DE6BAB6C44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DEC9B8-AEEE-B839-AA84-A573CE6116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EE84E4-23DE-9B4D-CBD5-44B606B068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E8B75A-06D8-5DD4-B696-1B09D2679EF7}"/>
              </a:ext>
            </a:extLst>
          </p:cNvPr>
          <p:cNvSpPr>
            <a:spLocks noGrp="1"/>
          </p:cNvSpPr>
          <p:nvPr>
            <p:ph type="dt" sz="half" idx="10"/>
          </p:nvPr>
        </p:nvSpPr>
        <p:spPr/>
        <p:txBody>
          <a:bodyPr/>
          <a:lstStyle/>
          <a:p>
            <a:fld id="{74EE868F-9B70-4E0E-93DF-0758697609C1}" type="datetime1">
              <a:rPr lang="en-US" smtClean="0"/>
              <a:t>11/1/2023</a:t>
            </a:fld>
            <a:endParaRPr lang="en-US"/>
          </a:p>
        </p:txBody>
      </p:sp>
      <p:sp>
        <p:nvSpPr>
          <p:cNvPr id="6" name="Footer Placeholder 5">
            <a:extLst>
              <a:ext uri="{FF2B5EF4-FFF2-40B4-BE49-F238E27FC236}">
                <a16:creationId xmlns:a16="http://schemas.microsoft.com/office/drawing/2014/main" id="{5E6DF3A2-6B43-D3FC-EF21-6626D5579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6DFC50-0900-3655-B2E9-AB9EE5F81430}"/>
              </a:ext>
            </a:extLst>
          </p:cNvPr>
          <p:cNvSpPr>
            <a:spLocks noGrp="1"/>
          </p:cNvSpPr>
          <p:nvPr>
            <p:ph type="sldNum" sz="quarter" idx="12"/>
          </p:nvPr>
        </p:nvSpPr>
        <p:spPr/>
        <p:txBody>
          <a:bodyPr/>
          <a:lstStyle/>
          <a:p>
            <a:fld id="{EAB43655-9951-417E-8DAD-82CDD8B26720}" type="slidenum">
              <a:rPr lang="en-US" smtClean="0"/>
              <a:t>‹#›</a:t>
            </a:fld>
            <a:endParaRPr lang="en-US"/>
          </a:p>
        </p:txBody>
      </p:sp>
    </p:spTree>
    <p:extLst>
      <p:ext uri="{BB962C8B-B14F-4D97-AF65-F5344CB8AC3E}">
        <p14:creationId xmlns:p14="http://schemas.microsoft.com/office/powerpoint/2010/main" val="385375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7C7CBF-FE1E-2E29-2F41-156D7191C9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446F06-6F69-65FC-3272-38E4D93C71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20A9F3-FFC4-8EAE-EF6A-90FE538EA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DFB96C-F2FD-4AF9-AF8A-7C24D5BD7FAE}" type="datetime1">
              <a:rPr lang="en-US" smtClean="0"/>
              <a:t>11/1/2023</a:t>
            </a:fld>
            <a:endParaRPr lang="en-US"/>
          </a:p>
        </p:txBody>
      </p:sp>
      <p:sp>
        <p:nvSpPr>
          <p:cNvPr id="5" name="Footer Placeholder 4">
            <a:extLst>
              <a:ext uri="{FF2B5EF4-FFF2-40B4-BE49-F238E27FC236}">
                <a16:creationId xmlns:a16="http://schemas.microsoft.com/office/drawing/2014/main" id="{F2E9BD2C-DD31-D395-885A-2A8856E0AB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1DFA3D-5BE3-6A49-3DEA-E9264D194B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B43655-9951-417E-8DAD-82CDD8B26720}" type="slidenum">
              <a:rPr lang="en-US" smtClean="0"/>
              <a:t>‹#›</a:t>
            </a:fld>
            <a:endParaRPr lang="en-US"/>
          </a:p>
        </p:txBody>
      </p:sp>
    </p:spTree>
    <p:extLst>
      <p:ext uri="{BB962C8B-B14F-4D97-AF65-F5344CB8AC3E}">
        <p14:creationId xmlns:p14="http://schemas.microsoft.com/office/powerpoint/2010/main" val="528908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media/image28.gif"/><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8.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5.gif"/><Relationship Id="rId4" Type="http://schemas.openxmlformats.org/officeDocument/2006/relationships/image" Target="../media/image28.gif"/></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40.gif"/></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4.png"/><Relationship Id="rId7" Type="http://schemas.openxmlformats.org/officeDocument/2006/relationships/diagramQuickStyle" Target="../diagrams/quickStyle2.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2.gif"/><Relationship Id="rId9" Type="http://schemas.microsoft.com/office/2007/relationships/diagramDrawing" Target="../diagrams/drawing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46.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1.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jp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0.png"/><Relationship Id="rId4" Type="http://schemas.openxmlformats.org/officeDocument/2006/relationships/image" Target="../media/image39.gif"/></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image" Target="../media/image5.gif"/><Relationship Id="rId7"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gif"/><Relationship Id="rId5" Type="http://schemas.openxmlformats.org/officeDocument/2006/relationships/image" Target="../media/image1.png"/><Relationship Id="rId4" Type="http://schemas.openxmlformats.org/officeDocument/2006/relationships/image" Target="../media/image4.jpg"/><Relationship Id="rId9" Type="http://schemas.openxmlformats.org/officeDocument/2006/relationships/image" Target="../media/image18.gif"/></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4.jpg"/><Relationship Id="rId7"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gif"/><Relationship Id="rId5"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7.gif"/><Relationship Id="rId3" Type="http://schemas.openxmlformats.org/officeDocument/2006/relationships/image" Target="../media/image5.gif"/><Relationship Id="rId7" Type="http://schemas.openxmlformats.org/officeDocument/2006/relationships/image" Target="../media/image16.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gif"/><Relationship Id="rId5" Type="http://schemas.openxmlformats.org/officeDocument/2006/relationships/image" Target="../media/image1.png"/><Relationship Id="rId4" Type="http://schemas.openxmlformats.org/officeDocument/2006/relationships/image" Target="../media/image4.jpg"/><Relationship Id="rId9" Type="http://schemas.openxmlformats.org/officeDocument/2006/relationships/image" Target="../media/image18.gif"/></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22.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27.gif"/><Relationship Id="rId4" Type="http://schemas.openxmlformats.org/officeDocument/2006/relationships/diagramData" Target="../diagrams/data1.xml"/><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gif"/><Relationship Id="rId4" Type="http://schemas.openxmlformats.org/officeDocument/2006/relationships/image" Target="../media/image28.gi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3.jpe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gif"/><Relationship Id="rId4" Type="http://schemas.openxmlformats.org/officeDocument/2006/relationships/image" Target="../media/image2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155575" y="253834"/>
            <a:ext cx="5762146" cy="1180519"/>
          </a:xfrm>
          <a:prstGeom prst="rect">
            <a:avLst/>
          </a:prstGeom>
          <a:noFill/>
          <a:ln>
            <a:noFill/>
          </a:ln>
        </p:spPr>
      </p:pic>
      <p:sp>
        <p:nvSpPr>
          <p:cNvPr id="89" name="Google Shape;89;p1"/>
          <p:cNvSpPr txBox="1"/>
          <p:nvPr/>
        </p:nvSpPr>
        <p:spPr>
          <a:xfrm>
            <a:off x="220133" y="2150533"/>
            <a:ext cx="11270365" cy="2236510"/>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None/>
            </a:pPr>
            <a:r>
              <a:rPr lang="en-US" sz="3200" b="1" i="0" u="none" strike="noStrike" cap="none" dirty="0">
                <a:solidFill>
                  <a:srgbClr val="0070C0"/>
                </a:solidFill>
                <a:latin typeface="Arial"/>
                <a:ea typeface="Arial"/>
                <a:cs typeface="Arial"/>
                <a:sym typeface="Arial"/>
              </a:rPr>
              <a:t>CHƯƠNG 3</a:t>
            </a:r>
            <a:endParaRPr dirty="0"/>
          </a:p>
          <a:p>
            <a:pPr marL="1223010" marR="5080" indent="-1210945" algn="ctr">
              <a:lnSpc>
                <a:spcPct val="120000"/>
              </a:lnSpc>
              <a:spcBef>
                <a:spcPts val="100"/>
              </a:spcBef>
            </a:pPr>
            <a:r>
              <a:rPr lang="vi-VN" sz="4000" dirty="0">
                <a:ln w="18415" cmpd="sng">
                  <a:solidFill>
                    <a:srgbClr val="FF0000"/>
                  </a:solidFill>
                  <a:prstDash val="solid"/>
                </a:ln>
                <a:solidFill>
                  <a:srgbClr val="FF0000"/>
                </a:solidFill>
                <a:effectLst>
                  <a:outerShdw blurRad="63500" dir="3600000" algn="tl" rotWithShape="0">
                    <a:srgbClr val="000000">
                      <a:alpha val="70000"/>
                    </a:srgbClr>
                  </a:outerShdw>
                </a:effectLst>
                <a:ea typeface="Tahoma" panose="020B0604030504040204" pitchFamily="34" charset="0"/>
                <a:cs typeface="Tahoma" panose="020B0604030504040204" pitchFamily="34" charset="0"/>
              </a:rPr>
              <a:t>MỘT SỐ VẤN ĐỀ CƠ BẢN VỀ LUẬT HÌNH SỰ</a:t>
            </a:r>
          </a:p>
          <a:p>
            <a:pPr marL="12700" marR="0" lvl="0" indent="0" algn="ctr" rtl="0">
              <a:lnSpc>
                <a:spcPct val="100000"/>
              </a:lnSpc>
              <a:spcBef>
                <a:spcPts val="100"/>
              </a:spcBef>
              <a:spcAft>
                <a:spcPts val="0"/>
              </a:spcAft>
              <a:buNone/>
            </a:pPr>
            <a:endParaRPr sz="3000" b="1" i="0" u="none" strike="noStrike" cap="none" dirty="0">
              <a:solidFill>
                <a:srgbClr val="0070C0"/>
              </a:solidFill>
              <a:latin typeface="Arial" panose="020B0604020202020204" pitchFamily="34" charset="0"/>
              <a:ea typeface="Arial"/>
              <a:cs typeface="Arial" panose="020B0604020202020204" pitchFamily="34" charset="0"/>
              <a:sym typeface="Arial"/>
            </a:endParaRPr>
          </a:p>
          <a:p>
            <a:pPr marL="12700" marR="0" lvl="0" indent="0" algn="ctr" rtl="0">
              <a:lnSpc>
                <a:spcPct val="100000"/>
              </a:lnSpc>
              <a:spcBef>
                <a:spcPts val="100"/>
              </a:spcBef>
              <a:spcAft>
                <a:spcPts val="0"/>
              </a:spcAft>
              <a:buNone/>
            </a:pPr>
            <a:endParaRPr sz="3200" b="1" i="0" u="none" strike="noStrike" cap="none" dirty="0">
              <a:solidFill>
                <a:srgbClr val="0070C0"/>
              </a:solidFill>
              <a:latin typeface="Arial"/>
              <a:ea typeface="Arial"/>
              <a:cs typeface="Arial"/>
              <a:sym typeface="Arial"/>
            </a:endParaRPr>
          </a:p>
        </p:txBody>
      </p:sp>
      <p:sp>
        <p:nvSpPr>
          <p:cNvPr id="90" name="Google Shape;90;p1"/>
          <p:cNvSpPr/>
          <p:nvPr/>
        </p:nvSpPr>
        <p:spPr>
          <a:xfrm>
            <a:off x="4104322" y="3902372"/>
            <a:ext cx="3958432" cy="88992"/>
          </a:xfrm>
          <a:custGeom>
            <a:avLst/>
            <a:gdLst/>
            <a:ahLst/>
            <a:cxnLst/>
            <a:rect l="l" t="t" r="r" b="b"/>
            <a:pathLst>
              <a:path w="4686300" h="120000" extrusionOk="0">
                <a:moveTo>
                  <a:pt x="0" y="0"/>
                </a:moveTo>
                <a:lnTo>
                  <a:pt x="4686300" y="0"/>
                </a:lnTo>
              </a:path>
            </a:pathLst>
          </a:custGeom>
          <a:noFill/>
          <a:ln w="571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1800" b="0" i="0" u="none" strike="noStrike" cap="none">
              <a:solidFill>
                <a:srgbClr val="1F3864"/>
              </a:solidFill>
              <a:latin typeface="Arial"/>
              <a:ea typeface="Arial"/>
              <a:cs typeface="Arial"/>
              <a:sym typeface="Arial"/>
            </a:endParaRPr>
          </a:p>
        </p:txBody>
      </p:sp>
      <p:sp>
        <p:nvSpPr>
          <p:cNvPr id="91" name="Google Shape;91;p1"/>
          <p:cNvSpPr txBox="1"/>
          <p:nvPr/>
        </p:nvSpPr>
        <p:spPr>
          <a:xfrm>
            <a:off x="1076836" y="4603060"/>
            <a:ext cx="4144060" cy="1528624"/>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1" i="0" u="sng" strike="noStrike" cap="none" dirty="0">
                <a:solidFill>
                  <a:schemeClr val="dk1"/>
                </a:solidFill>
                <a:latin typeface="Arial"/>
                <a:ea typeface="Arial"/>
                <a:cs typeface="Arial"/>
                <a:sym typeface="Arial"/>
              </a:rPr>
              <a:t>GV</a:t>
            </a:r>
            <a:r>
              <a:rPr lang="en-US" sz="2400" b="1" i="0" u="none" strike="noStrike" cap="none" dirty="0">
                <a:solidFill>
                  <a:schemeClr val="dk1"/>
                </a:solidFill>
                <a:latin typeface="Arial"/>
                <a:ea typeface="Arial"/>
                <a:cs typeface="Arial"/>
                <a:sym typeface="Arial"/>
              </a:rPr>
              <a:t>: Võ </a:t>
            </a:r>
            <a:r>
              <a:rPr lang="en-US" sz="2400" b="1" i="0" u="none" strike="noStrike" cap="none" dirty="0" err="1">
                <a:solidFill>
                  <a:schemeClr val="dk1"/>
                </a:solidFill>
                <a:latin typeface="Arial"/>
                <a:ea typeface="Arial"/>
                <a:cs typeface="Arial"/>
                <a:sym typeface="Arial"/>
              </a:rPr>
              <a:t>Thị</a:t>
            </a:r>
            <a:r>
              <a:rPr lang="en-US" sz="2400" b="1" i="0" u="none" strike="noStrike" cap="none" dirty="0">
                <a:solidFill>
                  <a:schemeClr val="dk1"/>
                </a:solidFill>
                <a:latin typeface="Arial"/>
                <a:ea typeface="Arial"/>
                <a:cs typeface="Arial"/>
                <a:sym typeface="Arial"/>
              </a:rPr>
              <a:t> </a:t>
            </a:r>
            <a:r>
              <a:rPr lang="en-US" sz="2400" b="1" i="0" u="none" strike="noStrike" cap="none" dirty="0" err="1">
                <a:solidFill>
                  <a:schemeClr val="dk1"/>
                </a:solidFill>
                <a:latin typeface="Arial"/>
                <a:ea typeface="Arial"/>
                <a:cs typeface="Arial"/>
                <a:sym typeface="Arial"/>
              </a:rPr>
              <a:t>Mỹ</a:t>
            </a:r>
            <a:r>
              <a:rPr lang="en-US" sz="2400" b="1" i="0" u="none" strike="noStrike" cap="none" dirty="0">
                <a:solidFill>
                  <a:schemeClr val="dk1"/>
                </a:solidFill>
                <a:latin typeface="Arial"/>
                <a:ea typeface="Arial"/>
                <a:cs typeface="Arial"/>
                <a:sym typeface="Arial"/>
              </a:rPr>
              <a:t> </a:t>
            </a:r>
            <a:r>
              <a:rPr lang="en-US" sz="2400" b="1" i="0" u="none" strike="noStrike" cap="none" dirty="0" err="1">
                <a:solidFill>
                  <a:schemeClr val="dk1"/>
                </a:solidFill>
                <a:latin typeface="Arial"/>
                <a:ea typeface="Arial"/>
                <a:cs typeface="Arial"/>
                <a:sym typeface="Arial"/>
              </a:rPr>
              <a:t>Hương</a:t>
            </a:r>
            <a:endParaRPr sz="2400" b="1" i="0" u="none" strike="noStrike" cap="none" dirty="0">
              <a:solidFill>
                <a:schemeClr val="dk1"/>
              </a:solidFill>
              <a:latin typeface="Arial"/>
              <a:ea typeface="Arial"/>
              <a:cs typeface="Arial"/>
              <a:sym typeface="Arial"/>
            </a:endParaRPr>
          </a:p>
          <a:p>
            <a:pPr marL="12700" marR="0" lvl="0" indent="0" algn="l" rtl="0">
              <a:spcBef>
                <a:spcPts val="100"/>
              </a:spcBef>
              <a:spcAft>
                <a:spcPts val="0"/>
              </a:spcAft>
              <a:buNone/>
            </a:pPr>
            <a:r>
              <a:rPr lang="en-US" sz="2400" b="0" i="0" u="none" strike="noStrike" cap="none" dirty="0">
                <a:solidFill>
                  <a:schemeClr val="dk1"/>
                </a:solidFill>
                <a:latin typeface="Arial"/>
                <a:ea typeface="Arial"/>
                <a:cs typeface="Arial"/>
                <a:sym typeface="Arial"/>
              </a:rPr>
              <a:t>     huongvtm@hcmute.edu.vn</a:t>
            </a:r>
            <a:endParaRPr dirty="0"/>
          </a:p>
          <a:p>
            <a:pPr marL="12700" marR="0" lvl="0" indent="0" algn="l" rtl="0">
              <a:lnSpc>
                <a:spcPct val="100000"/>
              </a:lnSpc>
              <a:spcBef>
                <a:spcPts val="100"/>
              </a:spcBef>
              <a:spcAft>
                <a:spcPts val="0"/>
              </a:spcAft>
              <a:buNone/>
            </a:pPr>
            <a:endParaRPr sz="2400" b="1" i="0" u="none" strike="noStrike" cap="none" dirty="0">
              <a:solidFill>
                <a:schemeClr val="dk1"/>
              </a:solidFill>
              <a:latin typeface="Arial"/>
              <a:ea typeface="Arial"/>
              <a:cs typeface="Arial"/>
              <a:sym typeface="Arial"/>
            </a:endParaRPr>
          </a:p>
          <a:p>
            <a:pPr marL="12700" marR="0" lvl="0" indent="0" algn="l" rtl="0">
              <a:lnSpc>
                <a:spcPct val="100000"/>
              </a:lnSpc>
              <a:spcBef>
                <a:spcPts val="100"/>
              </a:spcBef>
              <a:spcAft>
                <a:spcPts val="0"/>
              </a:spcAft>
              <a:buNone/>
            </a:pPr>
            <a:endParaRPr sz="2400" b="1" i="0" u="none" strike="noStrike" cap="none" dirty="0">
              <a:solidFill>
                <a:schemeClr val="dk1"/>
              </a:solidFill>
              <a:latin typeface="Arial"/>
              <a:ea typeface="Arial"/>
              <a:cs typeface="Arial"/>
              <a:sym typeface="Arial"/>
            </a:endParaRPr>
          </a:p>
        </p:txBody>
      </p:sp>
      <p:sp>
        <p:nvSpPr>
          <p:cNvPr id="93" name="Google Shape;93;p1" descr="Gmail Email Biểu Tượng - Miễn Phí vector hình ảnh trên Pixabay - Pixabay"/>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94" name="Google Shape;94;p1"/>
          <p:cNvPicPr preferRelativeResize="0"/>
          <p:nvPr/>
        </p:nvPicPr>
        <p:blipFill rotWithShape="1">
          <a:blip r:embed="rId4">
            <a:alphaModFix/>
          </a:blip>
          <a:srcRect/>
          <a:stretch/>
        </p:blipFill>
        <p:spPr>
          <a:xfrm>
            <a:off x="918685" y="5013893"/>
            <a:ext cx="493852" cy="290167"/>
          </a:xfrm>
          <a:prstGeom prst="rect">
            <a:avLst/>
          </a:prstGeom>
          <a:noFill/>
          <a:ln>
            <a:noFill/>
          </a:ln>
        </p:spPr>
      </p:pic>
      <p:pic>
        <p:nvPicPr>
          <p:cNvPr id="2" name="Picture 1">
            <a:extLst>
              <a:ext uri="{FF2B5EF4-FFF2-40B4-BE49-F238E27FC236}">
                <a16:creationId xmlns:a16="http://schemas.microsoft.com/office/drawing/2014/main" id="{C5B3C72C-2A83-EC8A-E3DF-D47F7932F7FC}"/>
              </a:ext>
            </a:extLst>
          </p:cNvPr>
          <p:cNvPicPr>
            <a:picLocks noChangeAspect="1"/>
          </p:cNvPicPr>
          <p:nvPr/>
        </p:nvPicPr>
        <p:blipFill>
          <a:blip r:embed="rId5"/>
          <a:stretch>
            <a:fillRect/>
          </a:stretch>
        </p:blipFill>
        <p:spPr>
          <a:xfrm>
            <a:off x="11186073" y="43504"/>
            <a:ext cx="1005927" cy="420660"/>
          </a:xfrm>
          <a:prstGeom prst="rect">
            <a:avLst/>
          </a:prstGeom>
        </p:spPr>
      </p:pic>
      <p:sp>
        <p:nvSpPr>
          <p:cNvPr id="3" name="Slide Number Placeholder 2">
            <a:extLst>
              <a:ext uri="{FF2B5EF4-FFF2-40B4-BE49-F238E27FC236}">
                <a16:creationId xmlns:a16="http://schemas.microsoft.com/office/drawing/2014/main" id="{F1D7500A-A3AD-D417-8E0E-707844DB579D}"/>
              </a:ext>
            </a:extLst>
          </p:cNvPr>
          <p:cNvSpPr>
            <a:spLocks noGrp="1"/>
          </p:cNvSpPr>
          <p:nvPr>
            <p:ph type="sldNum" sz="quarter" idx="12"/>
          </p:nvPr>
        </p:nvSpPr>
        <p:spPr/>
        <p:txBody>
          <a:bodyPr/>
          <a:lstStyle/>
          <a:p>
            <a:fld id="{EAB43655-9951-417E-8DAD-82CDD8B26720}" type="slidenum">
              <a:rPr lang="en-US" smtClean="0"/>
              <a:t>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ppt_x"/>
                                          </p:val>
                                        </p:tav>
                                        <p:tav tm="100000">
                                          <p:val>
                                            <p:strVal val="#ppt_x"/>
                                          </p:val>
                                        </p:tav>
                                      </p:tavLst>
                                    </p:anim>
                                    <p:anim calcmode="lin" valueType="num">
                                      <p:cBhvr additive="base">
                                        <p:cTn id="8"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1"/>
                                        </p:tgtEl>
                                        <p:attrNameLst>
                                          <p:attrName>style.visibility</p:attrName>
                                        </p:attrNameLst>
                                      </p:cBhvr>
                                      <p:to>
                                        <p:strVal val="visible"/>
                                      </p:to>
                                    </p:set>
                                    <p:anim calcmode="lin" valueType="num">
                                      <p:cBhvr additive="base">
                                        <p:cTn id="13" dur="500" fill="hold"/>
                                        <p:tgtEl>
                                          <p:spTgt spid="91"/>
                                        </p:tgtEl>
                                        <p:attrNameLst>
                                          <p:attrName>ppt_x</p:attrName>
                                        </p:attrNameLst>
                                      </p:cBhvr>
                                      <p:tavLst>
                                        <p:tav tm="0">
                                          <p:val>
                                            <p:strVal val="#ppt_x"/>
                                          </p:val>
                                        </p:tav>
                                        <p:tav tm="100000">
                                          <p:val>
                                            <p:strVal val="#ppt_x"/>
                                          </p:val>
                                        </p:tav>
                                      </p:tavLst>
                                    </p:anim>
                                    <p:anim calcmode="lin" valueType="num">
                                      <p:cBhvr additive="base">
                                        <p:cTn id="14" dur="500" fill="hold"/>
                                        <p:tgtEl>
                                          <p:spTgt spid="9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4"/>
                                        </p:tgtEl>
                                        <p:attrNameLst>
                                          <p:attrName>style.visibility</p:attrName>
                                        </p:attrNameLst>
                                      </p:cBhvr>
                                      <p:to>
                                        <p:strVal val="visible"/>
                                      </p:to>
                                    </p:set>
                                    <p:anim calcmode="lin" valueType="num">
                                      <p:cBhvr additive="base">
                                        <p:cTn id="17" dur="500" fill="hold"/>
                                        <p:tgtEl>
                                          <p:spTgt spid="94"/>
                                        </p:tgtEl>
                                        <p:attrNameLst>
                                          <p:attrName>ppt_x</p:attrName>
                                        </p:attrNameLst>
                                      </p:cBhvr>
                                      <p:tavLst>
                                        <p:tav tm="0">
                                          <p:val>
                                            <p:strVal val="#ppt_x"/>
                                          </p:val>
                                        </p:tav>
                                        <p:tav tm="100000">
                                          <p:val>
                                            <p:strVal val="#ppt_x"/>
                                          </p:val>
                                        </p:tav>
                                      </p:tavLst>
                                    </p:anim>
                                    <p:anim calcmode="lin" valueType="num">
                                      <p:cBhvr additive="base">
                                        <p:cTn id="18"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21C5BFC-DFD6-901E-4BEF-0C120480AD87}"/>
              </a:ext>
            </a:extLst>
          </p:cNvPr>
          <p:cNvPicPr>
            <a:picLocks noChangeAspect="1"/>
          </p:cNvPicPr>
          <p:nvPr/>
        </p:nvPicPr>
        <p:blipFill>
          <a:blip r:embed="rId2">
            <a:alphaModFix amt="20000"/>
          </a:blip>
          <a:stretch>
            <a:fillRect/>
          </a:stretch>
        </p:blipFill>
        <p:spPr>
          <a:xfrm>
            <a:off x="219073" y="2182601"/>
            <a:ext cx="2709332" cy="45624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a:extLst>
              <a:ext uri="{FF2B5EF4-FFF2-40B4-BE49-F238E27FC236}">
                <a16:creationId xmlns:a16="http://schemas.microsoft.com/office/drawing/2014/main" id="{3DACC329-3185-4FEC-8081-61BB4950E3D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83" t="17943"/>
          <a:stretch/>
        </p:blipFill>
        <p:spPr>
          <a:xfrm>
            <a:off x="11094720" y="121058"/>
            <a:ext cx="887542" cy="388148"/>
          </a:xfrm>
          <a:prstGeom prst="rect">
            <a:avLst/>
          </a:prstGeom>
        </p:spPr>
      </p:pic>
      <p:sp>
        <p:nvSpPr>
          <p:cNvPr id="18" name="Rectangle 17"/>
          <p:cNvSpPr/>
          <p:nvPr/>
        </p:nvSpPr>
        <p:spPr>
          <a:xfrm>
            <a:off x="59266" y="578787"/>
            <a:ext cx="12132733" cy="553998"/>
          </a:xfrm>
          <a:prstGeom prst="rect">
            <a:avLst/>
          </a:prstGeom>
        </p:spPr>
        <p:txBody>
          <a:bodyPr wrap="square">
            <a:spAutoFit/>
          </a:bodyPr>
          <a:lstStyle/>
          <a:p>
            <a:pPr marL="182880" lvl="0" algn="ctr"/>
            <a:r>
              <a:rPr lang="en-US" sz="30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2. </a:t>
            </a:r>
            <a:r>
              <a:rPr lang="vi-VN" sz="30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NHỮNG DẤU HIỆU CƠ BẢN CỦA TỘI PHẠM</a:t>
            </a:r>
          </a:p>
        </p:txBody>
      </p:sp>
      <p:pic>
        <p:nvPicPr>
          <p:cNvPr id="19" name="Picture 18">
            <a:extLst>
              <a:ext uri="{FF2B5EF4-FFF2-40B4-BE49-F238E27FC236}">
                <a16:creationId xmlns:a16="http://schemas.microsoft.com/office/drawing/2014/main" id="{EAA4CCF1-79CC-469E-9A60-E67B9D1A1CDA}"/>
              </a:ext>
            </a:extLst>
          </p:cNvPr>
          <p:cNvPicPr>
            <a:picLocks noChangeAspect="1"/>
          </p:cNvPicPr>
          <p:nvPr/>
        </p:nvPicPr>
        <p:blipFill rotWithShape="1">
          <a:blip r:embed="rId4">
            <a:extLst>
              <a:ext uri="{28A0092B-C50C-407E-A947-70E740481C1C}">
                <a14:useLocalDpi xmlns:a14="http://schemas.microsoft.com/office/drawing/2010/main" val="0"/>
              </a:ext>
            </a:extLst>
          </a:blip>
          <a:srcRect r="82714"/>
          <a:stretch/>
        </p:blipFill>
        <p:spPr>
          <a:xfrm>
            <a:off x="-1" y="0"/>
            <a:ext cx="612776" cy="721164"/>
          </a:xfrm>
          <a:prstGeom prst="rect">
            <a:avLst/>
          </a:prstGeom>
        </p:spPr>
      </p:pic>
      <p:sp>
        <p:nvSpPr>
          <p:cNvPr id="21" name="AutoShape 15" descr="Hành chính là gì? Vi phạm hành chính là gì?"/>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7" descr="Hành chính là gì? Vi phạm hành chính là gì?"/>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utoShape 19" descr="Hành chính là gì? Vi phạm hành chính là gì?"/>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21" descr="Hành chính là gì? Vi phạm hành chính là gì?"/>
          <p:cNvSpPr>
            <a:spLocks noChangeAspect="1" noChangeArrowheads="1"/>
          </p:cNvSpPr>
          <p:nvPr/>
        </p:nvSpPr>
        <p:spPr bwMode="auto">
          <a:xfrm>
            <a:off x="657602" y="11327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25"/>
          <p:cNvSpPr/>
          <p:nvPr/>
        </p:nvSpPr>
        <p:spPr>
          <a:xfrm>
            <a:off x="1026582" y="1452351"/>
            <a:ext cx="4056911" cy="577850"/>
          </a:xfrm>
          <a:prstGeom prst="rect">
            <a:avLst/>
          </a:prstGeom>
        </p:spPr>
        <p:txBody>
          <a:bodyPr wrap="square">
            <a:spAutoFit/>
          </a:bodyPr>
          <a:lstStyle/>
          <a:p>
            <a:pPr>
              <a:lnSpc>
                <a:spcPct val="150000"/>
              </a:lnSpc>
            </a:pPr>
            <a:r>
              <a:rPr lang="en-US" sz="2400" b="1" dirty="0" err="1">
                <a:solidFill>
                  <a:srgbClr val="0070C0"/>
                </a:solidFill>
                <a:latin typeface="Arial" panose="020B0604020202020204" pitchFamily="34" charset="0"/>
                <a:cs typeface="Arial" panose="020B0604020202020204" pitchFamily="34" charset="0"/>
              </a:rPr>
              <a:t>Tính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trái</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pháp</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luật</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hình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sự</a:t>
            </a:r>
            <a:endParaRPr lang="en-US" sz="2400" b="1" dirty="0">
              <a:solidFill>
                <a:srgbClr val="0070C0"/>
              </a:solidFill>
              <a:latin typeface="Arial" panose="020B0604020202020204" pitchFamily="34" charset="0"/>
              <a:cs typeface="Arial" panose="020B0604020202020204" pitchFamily="34" charset="0"/>
            </a:endParaRPr>
          </a:p>
        </p:txBody>
      </p:sp>
      <p:pic>
        <p:nvPicPr>
          <p:cNvPr id="27" name="Picture 4" descr="GIF] Loading Red Spot by Paco Soria on Dribbble"/>
          <p:cNvPicPr>
            <a:picLocks noChangeAspect="1" noChangeArrowheads="1" noCrop="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6224" y="1299951"/>
            <a:ext cx="1131358" cy="10310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42102" y="2448650"/>
            <a:ext cx="7346197" cy="967957"/>
          </a:xfrm>
          <a:prstGeom prst="rect">
            <a:avLst/>
          </a:prstGeom>
        </p:spPr>
        <p:txBody>
          <a:bodyPr wrap="square">
            <a:spAutoFit/>
          </a:bodyPr>
          <a:lstStyle/>
          <a:p>
            <a:pPr algn="just">
              <a:lnSpc>
                <a:spcPct val="150000"/>
              </a:lnSpc>
              <a:buClr>
                <a:schemeClr val="dk1"/>
              </a:buClr>
              <a:buSzPts val="1800"/>
            </a:pPr>
            <a:r>
              <a:rPr lang="vi-VN" sz="2000" b="1" dirty="0">
                <a:latin typeface="Calibri" panose="020F0502020204030204" pitchFamily="34" charset="0"/>
                <a:cs typeface="Calibri" panose="020F0502020204030204" pitchFamily="34" charset="0"/>
              </a:rPr>
              <a:t>Những hành vi được coi là trái pháp luật cũng đồng thời là hành vi nguy hiểm cho xã hội được quy định trong Luật hình sự.</a:t>
            </a:r>
          </a:p>
        </p:txBody>
      </p:sp>
      <p:sp>
        <p:nvSpPr>
          <p:cNvPr id="12" name="Google Shape;221;p9"/>
          <p:cNvSpPr txBox="1"/>
          <p:nvPr/>
        </p:nvSpPr>
        <p:spPr>
          <a:xfrm rot="10800000" flipV="1">
            <a:off x="612775" y="3572190"/>
            <a:ext cx="3443818" cy="1938952"/>
          </a:xfrm>
          <a:prstGeom prst="rect">
            <a:avLst/>
          </a:prstGeom>
          <a:noFill/>
          <a:ln>
            <a:noFill/>
          </a:ln>
        </p:spPr>
        <p:txBody>
          <a:bodyPr spcFirstLastPara="1" wrap="square" lIns="91425" tIns="45700" rIns="91425" bIns="45700" anchor="t" anchorCtr="0">
            <a:spAutoFit/>
          </a:bodyPr>
          <a:lstStyle/>
          <a:p>
            <a:pPr lvl="0" algn="just">
              <a:lnSpc>
                <a:spcPct val="150000"/>
              </a:lnSpc>
            </a:pPr>
            <a:r>
              <a:rPr lang="en-US" sz="2000" b="1" dirty="0" err="1"/>
              <a:t>Tính</a:t>
            </a:r>
            <a:r>
              <a:rPr lang="en-US" sz="2000" b="1" dirty="0"/>
              <a:t> </a:t>
            </a:r>
            <a:r>
              <a:rPr lang="en-US" sz="2000" b="1" dirty="0" err="1"/>
              <a:t>trái</a:t>
            </a:r>
            <a:r>
              <a:rPr lang="en-US" sz="2000" b="1" dirty="0"/>
              <a:t> </a:t>
            </a:r>
            <a:r>
              <a:rPr lang="en-US" sz="2000" b="1" dirty="0" err="1"/>
              <a:t>pháp</a:t>
            </a:r>
            <a:r>
              <a:rPr lang="en-US" sz="2000" b="1" dirty="0"/>
              <a:t> </a:t>
            </a:r>
            <a:r>
              <a:rPr lang="en-US" sz="2000" b="1" dirty="0" err="1"/>
              <a:t>luật</a:t>
            </a:r>
            <a:r>
              <a:rPr lang="en-US" sz="2000" b="1" dirty="0"/>
              <a:t> </a:t>
            </a:r>
            <a:r>
              <a:rPr lang="en-US" sz="2000" b="1" dirty="0" err="1"/>
              <a:t>là</a:t>
            </a:r>
            <a:r>
              <a:rPr lang="en-US" sz="2000" b="1" dirty="0"/>
              <a:t> </a:t>
            </a:r>
            <a:r>
              <a:rPr lang="en-US" sz="2000" b="1" dirty="0" err="1">
                <a:solidFill>
                  <a:schemeClr val="accent4">
                    <a:lumMod val="75000"/>
                  </a:schemeClr>
                </a:solidFill>
              </a:rPr>
              <a:t>căn</a:t>
            </a:r>
            <a:r>
              <a:rPr lang="en-US" sz="2000" b="1" dirty="0">
                <a:solidFill>
                  <a:schemeClr val="accent4">
                    <a:lumMod val="75000"/>
                  </a:schemeClr>
                </a:solidFill>
              </a:rPr>
              <a:t> </a:t>
            </a:r>
            <a:r>
              <a:rPr lang="en-US" sz="2000" b="1" dirty="0" err="1">
                <a:solidFill>
                  <a:schemeClr val="accent4">
                    <a:lumMod val="75000"/>
                  </a:schemeClr>
                </a:solidFill>
              </a:rPr>
              <a:t>cứ</a:t>
            </a:r>
            <a:r>
              <a:rPr lang="en-US" sz="2000" b="1" dirty="0">
                <a:solidFill>
                  <a:schemeClr val="accent4">
                    <a:lumMod val="75000"/>
                  </a:schemeClr>
                </a:solidFill>
              </a:rPr>
              <a:t> </a:t>
            </a:r>
            <a:r>
              <a:rPr lang="en-US" sz="2000" b="1" dirty="0" err="1">
                <a:solidFill>
                  <a:schemeClr val="accent4">
                    <a:lumMod val="75000"/>
                  </a:schemeClr>
                </a:solidFill>
              </a:rPr>
              <a:t>để</a:t>
            </a:r>
            <a:r>
              <a:rPr lang="en-US" sz="2000" b="1" dirty="0">
                <a:solidFill>
                  <a:schemeClr val="accent4">
                    <a:lumMod val="75000"/>
                  </a:schemeClr>
                </a:solidFill>
              </a:rPr>
              <a:t> </a:t>
            </a:r>
            <a:r>
              <a:rPr lang="en-US" sz="2000" b="1" dirty="0" err="1">
                <a:solidFill>
                  <a:schemeClr val="accent4">
                    <a:lumMod val="75000"/>
                  </a:schemeClr>
                </a:solidFill>
              </a:rPr>
              <a:t>đảm</a:t>
            </a:r>
            <a:r>
              <a:rPr lang="en-US" sz="2000" b="1" dirty="0">
                <a:solidFill>
                  <a:schemeClr val="accent4">
                    <a:lumMod val="75000"/>
                  </a:schemeClr>
                </a:solidFill>
              </a:rPr>
              <a:t> </a:t>
            </a:r>
            <a:r>
              <a:rPr lang="en-US" sz="2000" b="1" dirty="0" err="1">
                <a:solidFill>
                  <a:schemeClr val="accent4">
                    <a:lumMod val="75000"/>
                  </a:schemeClr>
                </a:solidFill>
              </a:rPr>
              <a:t>bảo</a:t>
            </a:r>
            <a:r>
              <a:rPr lang="en-US" sz="2000" b="1" dirty="0">
                <a:solidFill>
                  <a:schemeClr val="accent4">
                    <a:lumMod val="75000"/>
                  </a:schemeClr>
                </a:solidFill>
              </a:rPr>
              <a:t> </a:t>
            </a:r>
            <a:r>
              <a:rPr lang="en-US" sz="2000" b="1" dirty="0" err="1">
                <a:solidFill>
                  <a:schemeClr val="accent4">
                    <a:lumMod val="75000"/>
                  </a:schemeClr>
                </a:solidFill>
              </a:rPr>
              <a:t>quyền</a:t>
            </a:r>
            <a:r>
              <a:rPr lang="en-US" sz="2000" b="1" dirty="0">
                <a:solidFill>
                  <a:schemeClr val="accent4">
                    <a:lumMod val="75000"/>
                  </a:schemeClr>
                </a:solidFill>
              </a:rPr>
              <a:t> </a:t>
            </a:r>
            <a:r>
              <a:rPr lang="en-US" sz="2000" b="1" dirty="0" err="1">
                <a:solidFill>
                  <a:schemeClr val="accent4">
                    <a:lumMod val="75000"/>
                  </a:schemeClr>
                </a:solidFill>
              </a:rPr>
              <a:t>lợi</a:t>
            </a:r>
            <a:r>
              <a:rPr lang="en-US" sz="2000" b="1" dirty="0">
                <a:solidFill>
                  <a:schemeClr val="accent4">
                    <a:lumMod val="75000"/>
                  </a:schemeClr>
                </a:solidFill>
              </a:rPr>
              <a:t> </a:t>
            </a:r>
            <a:r>
              <a:rPr lang="en-US" sz="2000" b="1" dirty="0" err="1">
                <a:solidFill>
                  <a:schemeClr val="accent4">
                    <a:lumMod val="75000"/>
                  </a:schemeClr>
                </a:solidFill>
              </a:rPr>
              <a:t>của</a:t>
            </a:r>
            <a:r>
              <a:rPr lang="en-US" sz="2000" b="1" dirty="0">
                <a:solidFill>
                  <a:schemeClr val="accent4">
                    <a:lumMod val="75000"/>
                  </a:schemeClr>
                </a:solidFill>
              </a:rPr>
              <a:t> </a:t>
            </a:r>
            <a:r>
              <a:rPr lang="en-US" sz="2000" b="1" dirty="0" err="1">
                <a:solidFill>
                  <a:schemeClr val="accent4">
                    <a:lumMod val="75000"/>
                  </a:schemeClr>
                </a:solidFill>
              </a:rPr>
              <a:t>công</a:t>
            </a:r>
            <a:r>
              <a:rPr lang="en-US" sz="2000" b="1" dirty="0">
                <a:solidFill>
                  <a:schemeClr val="accent4">
                    <a:lumMod val="75000"/>
                  </a:schemeClr>
                </a:solidFill>
              </a:rPr>
              <a:t> </a:t>
            </a:r>
            <a:r>
              <a:rPr lang="en-US" sz="2000" b="1" dirty="0" err="1">
                <a:solidFill>
                  <a:schemeClr val="accent4">
                    <a:lumMod val="75000"/>
                  </a:schemeClr>
                </a:solidFill>
              </a:rPr>
              <a:t>dân</a:t>
            </a:r>
            <a:r>
              <a:rPr lang="en-US" sz="2000" b="1" dirty="0">
                <a:solidFill>
                  <a:schemeClr val="accent4">
                    <a:lumMod val="75000"/>
                  </a:schemeClr>
                </a:solidFill>
              </a:rPr>
              <a:t>, </a:t>
            </a:r>
            <a:r>
              <a:rPr lang="en-US" sz="2000" b="1" dirty="0" err="1">
                <a:solidFill>
                  <a:schemeClr val="accent4">
                    <a:lumMod val="75000"/>
                  </a:schemeClr>
                </a:solidFill>
              </a:rPr>
              <a:t>tránh</a:t>
            </a:r>
            <a:r>
              <a:rPr lang="en-US" sz="2000" b="1" dirty="0">
                <a:solidFill>
                  <a:schemeClr val="accent4">
                    <a:lumMod val="75000"/>
                  </a:schemeClr>
                </a:solidFill>
              </a:rPr>
              <a:t> </a:t>
            </a:r>
            <a:r>
              <a:rPr lang="en-US" sz="2000" b="1" dirty="0" err="1">
                <a:solidFill>
                  <a:schemeClr val="accent4">
                    <a:lumMod val="75000"/>
                  </a:schemeClr>
                </a:solidFill>
              </a:rPr>
              <a:t>việc</a:t>
            </a:r>
            <a:r>
              <a:rPr lang="en-US" sz="2000" b="1" dirty="0">
                <a:solidFill>
                  <a:schemeClr val="accent4">
                    <a:lumMod val="75000"/>
                  </a:schemeClr>
                </a:solidFill>
              </a:rPr>
              <a:t> </a:t>
            </a:r>
            <a:r>
              <a:rPr lang="en-US" sz="2000" b="1" dirty="0" err="1">
                <a:solidFill>
                  <a:schemeClr val="accent4">
                    <a:lumMod val="75000"/>
                  </a:schemeClr>
                </a:solidFill>
              </a:rPr>
              <a:t>xử</a:t>
            </a:r>
            <a:r>
              <a:rPr lang="en-US" sz="2000" b="1" dirty="0">
                <a:solidFill>
                  <a:schemeClr val="accent4">
                    <a:lumMod val="75000"/>
                  </a:schemeClr>
                </a:solidFill>
              </a:rPr>
              <a:t> </a:t>
            </a:r>
            <a:r>
              <a:rPr lang="en-US" sz="2000" b="1" dirty="0" err="1">
                <a:solidFill>
                  <a:schemeClr val="accent4">
                    <a:lumMod val="75000"/>
                  </a:schemeClr>
                </a:solidFill>
              </a:rPr>
              <a:t>lý</a:t>
            </a:r>
            <a:r>
              <a:rPr lang="en-US" sz="2000" b="1" dirty="0">
                <a:solidFill>
                  <a:schemeClr val="accent4">
                    <a:lumMod val="75000"/>
                  </a:schemeClr>
                </a:solidFill>
              </a:rPr>
              <a:t> </a:t>
            </a:r>
            <a:r>
              <a:rPr lang="en-US" sz="2000" b="1" dirty="0" err="1">
                <a:solidFill>
                  <a:schemeClr val="accent4">
                    <a:lumMod val="75000"/>
                  </a:schemeClr>
                </a:solidFill>
              </a:rPr>
              <a:t>tùy</a:t>
            </a:r>
            <a:r>
              <a:rPr lang="en-US" sz="2000" b="1" dirty="0">
                <a:solidFill>
                  <a:schemeClr val="accent4">
                    <a:lumMod val="75000"/>
                  </a:schemeClr>
                </a:solidFill>
              </a:rPr>
              <a:t> </a:t>
            </a:r>
            <a:r>
              <a:rPr lang="en-US" sz="2000" b="1" dirty="0" err="1">
                <a:solidFill>
                  <a:schemeClr val="accent4">
                    <a:lumMod val="75000"/>
                  </a:schemeClr>
                </a:solidFill>
              </a:rPr>
              <a:t>tiện</a:t>
            </a:r>
            <a:r>
              <a:rPr lang="en-US" sz="2000" b="1" dirty="0">
                <a:solidFill>
                  <a:schemeClr val="accent4">
                    <a:lumMod val="75000"/>
                  </a:schemeClr>
                </a:solidFill>
              </a:rPr>
              <a:t>.</a:t>
            </a:r>
            <a:endParaRPr sz="2000" b="1" dirty="0">
              <a:solidFill>
                <a:schemeClr val="accent4">
                  <a:lumMod val="75000"/>
                </a:schemeClr>
              </a:solidFill>
              <a:latin typeface="Arial" panose="020B0604020202020204" pitchFamily="34" charset="0"/>
              <a:cs typeface="Arial" panose="020B0604020202020204" pitchFamily="34" charset="0"/>
            </a:endParaRPr>
          </a:p>
        </p:txBody>
      </p:sp>
      <p:pic>
        <p:nvPicPr>
          <p:cNvPr id="17" name="Picture 4" descr="Top Red Star Stickers for Android &amp; iOS | Gfycat"/>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 y="2496974"/>
            <a:ext cx="642104" cy="4815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op Red Star Stickers for Android &amp; iOS | Gfycat">
            <a:extLst>
              <a:ext uri="{FF2B5EF4-FFF2-40B4-BE49-F238E27FC236}">
                <a16:creationId xmlns:a16="http://schemas.microsoft.com/office/drawing/2014/main" id="{5A8C1AEC-782D-CBCE-1BEA-2A54DB5A19B8}"/>
              </a:ext>
            </a:extLst>
          </p:cNvPr>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 y="3642874"/>
            <a:ext cx="642104" cy="4815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D14FE5-30DB-E7E4-3D2F-80AA22848811}"/>
              </a:ext>
            </a:extLst>
          </p:cNvPr>
          <p:cNvPicPr>
            <a:picLocks noChangeAspect="1"/>
          </p:cNvPicPr>
          <p:nvPr/>
        </p:nvPicPr>
        <p:blipFill>
          <a:blip r:embed="rId7"/>
          <a:stretch>
            <a:fillRect/>
          </a:stretch>
        </p:blipFill>
        <p:spPr>
          <a:xfrm>
            <a:off x="4110907" y="3682656"/>
            <a:ext cx="3877392" cy="22922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Slide Number Placeholder 7">
            <a:extLst>
              <a:ext uri="{FF2B5EF4-FFF2-40B4-BE49-F238E27FC236}">
                <a16:creationId xmlns:a16="http://schemas.microsoft.com/office/drawing/2014/main" id="{4BFB9854-4B48-B3ED-0829-182DDBEC38E0}"/>
              </a:ext>
            </a:extLst>
          </p:cNvPr>
          <p:cNvSpPr>
            <a:spLocks noGrp="1"/>
          </p:cNvSpPr>
          <p:nvPr>
            <p:ph type="sldNum" sz="quarter" idx="12"/>
          </p:nvPr>
        </p:nvSpPr>
        <p:spPr>
          <a:xfrm>
            <a:off x="8121649" y="6257467"/>
            <a:ext cx="2743200" cy="365125"/>
          </a:xfrm>
        </p:spPr>
        <p:txBody>
          <a:bodyPr/>
          <a:lstStyle/>
          <a:p>
            <a:fld id="{EAB43655-9951-417E-8DAD-82CDD8B26720}" type="slidenum">
              <a:rPr lang="en-US" smtClean="0"/>
              <a:t>10</a:t>
            </a:fld>
            <a:endParaRPr lang="en-US"/>
          </a:p>
        </p:txBody>
      </p:sp>
    </p:spTree>
    <p:extLst>
      <p:ext uri="{BB962C8B-B14F-4D97-AF65-F5344CB8AC3E}">
        <p14:creationId xmlns:p14="http://schemas.microsoft.com/office/powerpoint/2010/main" val="131420967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arn(inVertical)">
                                      <p:cBhvr>
                                        <p:cTn id="29" dur="500"/>
                                        <p:tgtEl>
                                          <p:spTgt spid="5"/>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0935617" y="121058"/>
            <a:ext cx="1046646" cy="457729"/>
          </a:xfrm>
          <a:prstGeom prst="rect">
            <a:avLst/>
          </a:prstGeom>
        </p:spPr>
      </p:pic>
      <p:sp>
        <p:nvSpPr>
          <p:cNvPr id="18" name="Rectangle 17"/>
          <p:cNvSpPr/>
          <p:nvPr/>
        </p:nvSpPr>
        <p:spPr>
          <a:xfrm>
            <a:off x="59266" y="578787"/>
            <a:ext cx="12132733" cy="553998"/>
          </a:xfrm>
          <a:prstGeom prst="rect">
            <a:avLst/>
          </a:prstGeom>
        </p:spPr>
        <p:txBody>
          <a:bodyPr wrap="square">
            <a:spAutoFit/>
          </a:bodyPr>
          <a:lstStyle/>
          <a:p>
            <a:pPr marL="182880" lvl="0" algn="ctr"/>
            <a:r>
              <a:rPr lang="en-US" sz="30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2. </a:t>
            </a:r>
            <a:r>
              <a:rPr lang="vi-VN" sz="30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NHỮNG DẤU HIỆU CƠ BẢN CỦA TỘI PHẠM</a:t>
            </a:r>
          </a:p>
        </p:txBody>
      </p:sp>
      <p:pic>
        <p:nvPicPr>
          <p:cNvPr id="19" name="Picture 18">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714"/>
          <a:stretch/>
        </p:blipFill>
        <p:spPr>
          <a:xfrm>
            <a:off x="0" y="0"/>
            <a:ext cx="599018" cy="704973"/>
          </a:xfrm>
          <a:prstGeom prst="rect">
            <a:avLst/>
          </a:prstGeom>
        </p:spPr>
      </p:pic>
      <p:sp>
        <p:nvSpPr>
          <p:cNvPr id="21" name="AutoShape 15" descr="Hành chính là gì? Vi phạm hành chính là gì?"/>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7" descr="Hành chính là gì? Vi phạm hành chính là gì?"/>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AutoShape 19" descr="Hành chính là gì? Vi phạm hành chính là gì?"/>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AutoShape 21" descr="Hành chính là gì? Vi phạm hành chính là gì?"/>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25"/>
          <p:cNvSpPr/>
          <p:nvPr/>
        </p:nvSpPr>
        <p:spPr>
          <a:xfrm>
            <a:off x="1515534" y="1551234"/>
            <a:ext cx="3834058" cy="577850"/>
          </a:xfrm>
          <a:prstGeom prst="rect">
            <a:avLst/>
          </a:prstGeom>
        </p:spPr>
        <p:txBody>
          <a:bodyPr wrap="square">
            <a:spAutoFit/>
          </a:bodyPr>
          <a:lstStyle/>
          <a:p>
            <a:pPr>
              <a:lnSpc>
                <a:spcPct val="150000"/>
              </a:lnSpc>
            </a:pPr>
            <a:r>
              <a:rPr lang="en-US" sz="2400" b="1" dirty="0" err="1">
                <a:solidFill>
                  <a:srgbClr val="0070C0"/>
                </a:solidFill>
                <a:latin typeface="Arial" panose="020B0604020202020204" pitchFamily="34" charset="0"/>
                <a:cs typeface="Arial" panose="020B0604020202020204" pitchFamily="34" charset="0"/>
              </a:rPr>
              <a:t>Tính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phải</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chịu</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hình</a:t>
            </a:r>
            <a:r>
              <a:rPr lang="en-US" sz="2400" b="1" dirty="0">
                <a:solidFill>
                  <a:srgbClr val="0070C0"/>
                </a:solidFill>
                <a:latin typeface="Arial" panose="020B0604020202020204" pitchFamily="34" charset="0"/>
                <a:cs typeface="Arial" panose="020B0604020202020204" pitchFamily="34" charset="0"/>
              </a:rPr>
              <a:t> </a:t>
            </a:r>
            <a:r>
              <a:rPr lang="en-US" sz="2400" b="1" dirty="0" err="1">
                <a:solidFill>
                  <a:srgbClr val="0070C0"/>
                </a:solidFill>
                <a:latin typeface="Arial" panose="020B0604020202020204" pitchFamily="34" charset="0"/>
                <a:cs typeface="Arial" panose="020B0604020202020204" pitchFamily="34" charset="0"/>
              </a:rPr>
              <a:t>phạt</a:t>
            </a:r>
            <a:r>
              <a:rPr lang="en-US" sz="2400" b="1" dirty="0">
                <a:solidFill>
                  <a:srgbClr val="0070C0"/>
                </a:solidFill>
                <a:latin typeface="Arial" panose="020B0604020202020204" pitchFamily="34" charset="0"/>
                <a:cs typeface="Arial" panose="020B0604020202020204" pitchFamily="34" charset="0"/>
              </a:rPr>
              <a:t> </a:t>
            </a:r>
          </a:p>
        </p:txBody>
      </p:sp>
      <p:pic>
        <p:nvPicPr>
          <p:cNvPr id="27" name="Picture 4" descr="GIF] Loading Red Spot by Paco Soria on Dribbble"/>
          <p:cNvPicPr>
            <a:picLocks noChangeAspect="1" noChangeArrowheads="1" noCrop="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017" y="1424276"/>
            <a:ext cx="1131358" cy="10310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479388" y="2499627"/>
            <a:ext cx="5134395" cy="1427635"/>
          </a:xfrm>
          <a:prstGeom prst="rect">
            <a:avLst/>
          </a:prstGeom>
        </p:spPr>
        <p:txBody>
          <a:bodyPr wrap="square">
            <a:spAutoFit/>
          </a:bodyPr>
          <a:lstStyle/>
          <a:p>
            <a:pPr algn="just">
              <a:lnSpc>
                <a:spcPct val="150000"/>
              </a:lnSpc>
              <a:buClr>
                <a:schemeClr val="dk1"/>
              </a:buClr>
              <a:buSzPts val="1800"/>
            </a:pPr>
            <a:r>
              <a:rPr lang="en-US" sz="2000" b="1" dirty="0" err="1"/>
              <a:t>Chỉ</a:t>
            </a:r>
            <a:r>
              <a:rPr lang="en-US" sz="2000" b="1" dirty="0"/>
              <a:t> </a:t>
            </a:r>
            <a:r>
              <a:rPr lang="en-US" sz="2000" b="1" dirty="0" err="1"/>
              <a:t>có</a:t>
            </a:r>
            <a:r>
              <a:rPr lang="en-US" sz="2000" b="1" dirty="0"/>
              <a:t> </a:t>
            </a:r>
            <a:r>
              <a:rPr lang="en-US" sz="2000" b="1" dirty="0" err="1"/>
              <a:t>hành</a:t>
            </a:r>
            <a:r>
              <a:rPr lang="en-US" sz="2000" b="1" dirty="0"/>
              <a:t> vi </a:t>
            </a:r>
            <a:r>
              <a:rPr lang="en-US" sz="2000" b="1" dirty="0" err="1"/>
              <a:t>phạm</a:t>
            </a:r>
            <a:r>
              <a:rPr lang="en-US" sz="2000" b="1" dirty="0"/>
              <a:t> </a:t>
            </a:r>
            <a:r>
              <a:rPr lang="en-US" sz="2000" b="1" dirty="0" err="1"/>
              <a:t>tội</a:t>
            </a:r>
            <a:r>
              <a:rPr lang="en-US" sz="2000" b="1" dirty="0"/>
              <a:t> </a:t>
            </a:r>
            <a:r>
              <a:rPr lang="en-US" sz="2000" b="1" dirty="0" err="1"/>
              <a:t>mới</a:t>
            </a:r>
            <a:r>
              <a:rPr lang="en-US" sz="2000" b="1" dirty="0"/>
              <a:t> </a:t>
            </a:r>
            <a:r>
              <a:rPr lang="en-US" sz="2000" b="1" dirty="0" err="1"/>
              <a:t>phải</a:t>
            </a:r>
            <a:r>
              <a:rPr lang="en-US" sz="2000" b="1" dirty="0"/>
              <a:t> </a:t>
            </a:r>
            <a:r>
              <a:rPr lang="en-US" sz="2000" b="1" dirty="0" err="1"/>
              <a:t>chịu</a:t>
            </a:r>
            <a:r>
              <a:rPr lang="en-US" sz="2000" b="1" dirty="0"/>
              <a:t> </a:t>
            </a:r>
            <a:r>
              <a:rPr lang="en-US" sz="2000" b="1" dirty="0" err="1"/>
              <a:t>hình</a:t>
            </a:r>
            <a:r>
              <a:rPr lang="en-US" sz="2000" b="1" dirty="0"/>
              <a:t> </a:t>
            </a:r>
            <a:r>
              <a:rPr lang="en-US" sz="2000" b="1" dirty="0" err="1"/>
              <a:t>phạt</a:t>
            </a:r>
            <a:r>
              <a:rPr lang="en-US" sz="2000" b="1" dirty="0"/>
              <a:t>, </a:t>
            </a:r>
            <a:r>
              <a:rPr lang="en-US" sz="2000" b="1" dirty="0" err="1"/>
              <a:t>không</a:t>
            </a:r>
            <a:r>
              <a:rPr lang="en-US" sz="2000" b="1" dirty="0"/>
              <a:t> </a:t>
            </a:r>
            <a:r>
              <a:rPr lang="en-US" sz="2000" b="1" dirty="0" err="1"/>
              <a:t>có</a:t>
            </a:r>
            <a:r>
              <a:rPr lang="en-US" sz="2000" b="1" dirty="0"/>
              <a:t> </a:t>
            </a:r>
            <a:r>
              <a:rPr lang="en-US" sz="2000" b="1" dirty="0" err="1"/>
              <a:t>tội</a:t>
            </a:r>
            <a:r>
              <a:rPr lang="en-US" sz="2000" b="1" dirty="0"/>
              <a:t> </a:t>
            </a:r>
            <a:r>
              <a:rPr lang="en-US" sz="2000" b="1" dirty="0" err="1"/>
              <a:t>phạm</a:t>
            </a:r>
            <a:r>
              <a:rPr lang="en-US" sz="2000" b="1" dirty="0"/>
              <a:t> </a:t>
            </a:r>
            <a:r>
              <a:rPr lang="en-US" sz="2000" b="1" dirty="0" err="1"/>
              <a:t>cũng</a:t>
            </a:r>
            <a:r>
              <a:rPr lang="en-US" sz="2000" b="1" dirty="0"/>
              <a:t> </a:t>
            </a:r>
            <a:r>
              <a:rPr lang="en-US" sz="2000" b="1" dirty="0" err="1"/>
              <a:t>không</a:t>
            </a:r>
            <a:r>
              <a:rPr lang="en-US" sz="2000" b="1" dirty="0"/>
              <a:t> </a:t>
            </a:r>
            <a:r>
              <a:rPr lang="en-US" sz="2000" b="1" dirty="0" err="1"/>
              <a:t>có</a:t>
            </a:r>
            <a:r>
              <a:rPr lang="en-US" sz="2000" b="1" dirty="0"/>
              <a:t> </a:t>
            </a:r>
            <a:r>
              <a:rPr lang="en-US" sz="2000" b="1" dirty="0" err="1"/>
              <a:t>hình</a:t>
            </a:r>
            <a:r>
              <a:rPr lang="en-US" sz="2000" b="1" dirty="0"/>
              <a:t> </a:t>
            </a:r>
            <a:r>
              <a:rPr lang="en-US" sz="2000" b="1" dirty="0" err="1"/>
              <a:t>phạt</a:t>
            </a:r>
            <a:r>
              <a:rPr lang="en-US" sz="2000" b="1" dirty="0"/>
              <a:t>.</a:t>
            </a:r>
            <a:endParaRPr lang="vi-VN" sz="2000" b="1" dirty="0"/>
          </a:p>
        </p:txBody>
      </p:sp>
      <p:sp>
        <p:nvSpPr>
          <p:cNvPr id="12" name="Google Shape;221;p9"/>
          <p:cNvSpPr txBox="1"/>
          <p:nvPr/>
        </p:nvSpPr>
        <p:spPr>
          <a:xfrm>
            <a:off x="4479388" y="3769628"/>
            <a:ext cx="5134395" cy="1477287"/>
          </a:xfrm>
          <a:prstGeom prst="rect">
            <a:avLst/>
          </a:prstGeom>
          <a:noFill/>
          <a:ln>
            <a:noFill/>
          </a:ln>
        </p:spPr>
        <p:txBody>
          <a:bodyPr spcFirstLastPara="1" wrap="square" lIns="91425" tIns="45700" rIns="91425" bIns="45700" anchor="t" anchorCtr="0">
            <a:spAutoFit/>
          </a:bodyPr>
          <a:lstStyle/>
          <a:p>
            <a:pPr lvl="0" algn="just">
              <a:lnSpc>
                <a:spcPct val="150000"/>
              </a:lnSpc>
            </a:pPr>
            <a:r>
              <a:rPr lang="en-US" sz="2000" b="1" dirty="0"/>
              <a:t>Tính phải chịu hình phạt là </a:t>
            </a:r>
            <a:r>
              <a:rPr lang="en-US" sz="2000" b="1" dirty="0">
                <a:solidFill>
                  <a:schemeClr val="accent4">
                    <a:lumMod val="75000"/>
                  </a:schemeClr>
                </a:solidFill>
              </a:rPr>
              <a:t>dấu hiệu kèm theo của dấu hiệu tính nguy hiểm cho xã hội và tính trái pháp luật hình sự.</a:t>
            </a:r>
            <a:endParaRPr sz="2000" b="1" dirty="0">
              <a:solidFill>
                <a:schemeClr val="accent4">
                  <a:lumMod val="75000"/>
                </a:schemeClr>
              </a:solidFill>
              <a:latin typeface="Arial" panose="020B0604020202020204" pitchFamily="34" charset="0"/>
              <a:cs typeface="Arial" panose="020B0604020202020204" pitchFamily="34" charset="0"/>
            </a:endParaRPr>
          </a:p>
        </p:txBody>
      </p:sp>
      <p:pic>
        <p:nvPicPr>
          <p:cNvPr id="17" name="Picture 4" descr="Top Red Star Stickers for Android &amp; iOS | Gfycat"/>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7350" y="2584824"/>
            <a:ext cx="642104" cy="4815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86766A3-38B3-7DED-4F9A-215350BC5599}"/>
              </a:ext>
            </a:extLst>
          </p:cNvPr>
          <p:cNvPicPr>
            <a:picLocks noChangeAspect="1"/>
          </p:cNvPicPr>
          <p:nvPr/>
        </p:nvPicPr>
        <p:blipFill>
          <a:blip r:embed="rId6"/>
          <a:stretch>
            <a:fillRect/>
          </a:stretch>
        </p:blipFill>
        <p:spPr>
          <a:xfrm>
            <a:off x="155575" y="2426172"/>
            <a:ext cx="3010160" cy="20788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a:extLst>
              <a:ext uri="{FF2B5EF4-FFF2-40B4-BE49-F238E27FC236}">
                <a16:creationId xmlns:a16="http://schemas.microsoft.com/office/drawing/2014/main" id="{C38BF185-B39A-0120-F31F-BB35F84CA615}"/>
              </a:ext>
            </a:extLst>
          </p:cNvPr>
          <p:cNvPicPr>
            <a:picLocks noChangeAspect="1"/>
          </p:cNvPicPr>
          <p:nvPr/>
        </p:nvPicPr>
        <p:blipFill>
          <a:blip r:embed="rId7"/>
          <a:stretch>
            <a:fillRect/>
          </a:stretch>
        </p:blipFill>
        <p:spPr>
          <a:xfrm>
            <a:off x="1515534" y="4503962"/>
            <a:ext cx="2908039" cy="20889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descr="Top Red Star Stickers for Android &amp; iOS | Gfycat">
            <a:extLst>
              <a:ext uri="{FF2B5EF4-FFF2-40B4-BE49-F238E27FC236}">
                <a16:creationId xmlns:a16="http://schemas.microsoft.com/office/drawing/2014/main" id="{5A8C1AEC-782D-CBCE-1BEA-2A54DB5A19B8}"/>
              </a:ext>
            </a:extLst>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7350" y="3884244"/>
            <a:ext cx="642104" cy="48157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8F998F6-B0F5-EA8A-E4C6-BAC45E12E57F}"/>
              </a:ext>
            </a:extLst>
          </p:cNvPr>
          <p:cNvSpPr>
            <a:spLocks noGrp="1"/>
          </p:cNvSpPr>
          <p:nvPr>
            <p:ph type="sldNum" sz="quarter" idx="12"/>
          </p:nvPr>
        </p:nvSpPr>
        <p:spPr/>
        <p:txBody>
          <a:bodyPr/>
          <a:lstStyle/>
          <a:p>
            <a:fld id="{EAB43655-9951-417E-8DAD-82CDD8B26720}" type="slidenum">
              <a:rPr lang="en-US" smtClean="0"/>
              <a:t>11</a:t>
            </a:fld>
            <a:endParaRPr lang="en-US"/>
          </a:p>
        </p:txBody>
      </p:sp>
    </p:spTree>
    <p:extLst>
      <p:ext uri="{BB962C8B-B14F-4D97-AF65-F5344CB8AC3E}">
        <p14:creationId xmlns:p14="http://schemas.microsoft.com/office/powerpoint/2010/main" val="289410148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234057" y="118305"/>
            <a:ext cx="924076" cy="404125"/>
          </a:xfrm>
          <a:prstGeom prst="rect">
            <a:avLst/>
          </a:prstGeom>
        </p:spPr>
      </p:pic>
      <p:sp>
        <p:nvSpPr>
          <p:cNvPr id="5" name="Rectangle 4"/>
          <p:cNvSpPr/>
          <p:nvPr/>
        </p:nvSpPr>
        <p:spPr>
          <a:xfrm>
            <a:off x="0" y="237378"/>
            <a:ext cx="12192000" cy="584775"/>
          </a:xfrm>
          <a:prstGeom prst="rect">
            <a:avLst/>
          </a:prstGeom>
        </p:spPr>
        <p:txBody>
          <a:bodyPr wrap="square">
            <a:spAutoFit/>
          </a:bodyPr>
          <a:lstStyle/>
          <a:p>
            <a:pPr marL="182880" lvl="0" algn="ctr"/>
            <a:r>
              <a:rPr lang="en-US" sz="3200" dirty="0" err="1">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Giải</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 </a:t>
            </a:r>
            <a:r>
              <a:rPr lang="en-US" sz="3200" dirty="0" err="1">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đáp</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 </a:t>
            </a:r>
            <a:r>
              <a:rPr lang="en-US" sz="3200" dirty="0" err="1">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tình</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 </a:t>
            </a:r>
            <a:r>
              <a:rPr lang="en-US" sz="3200" dirty="0" err="1">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huống</a:t>
            </a:r>
            <a:endPar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714"/>
          <a:stretch/>
        </p:blipFill>
        <p:spPr>
          <a:xfrm>
            <a:off x="0" y="0"/>
            <a:ext cx="566058" cy="634407"/>
          </a:xfrm>
          <a:prstGeom prst="rect">
            <a:avLst/>
          </a:prstGeom>
        </p:spPr>
      </p:pic>
      <p:grpSp>
        <p:nvGrpSpPr>
          <p:cNvPr id="20" name="Group 19">
            <a:extLst>
              <a:ext uri="{FF2B5EF4-FFF2-40B4-BE49-F238E27FC236}">
                <a16:creationId xmlns:a16="http://schemas.microsoft.com/office/drawing/2014/main" id="{E006BBE2-6AFC-8A30-2FF2-1388D79468C7}"/>
              </a:ext>
            </a:extLst>
          </p:cNvPr>
          <p:cNvGrpSpPr/>
          <p:nvPr/>
        </p:nvGrpSpPr>
        <p:grpSpPr>
          <a:xfrm>
            <a:off x="4600287" y="1740644"/>
            <a:ext cx="3456517" cy="4245288"/>
            <a:chOff x="4600287" y="1740644"/>
            <a:chExt cx="3456517" cy="4245288"/>
          </a:xfrm>
        </p:grpSpPr>
        <p:grpSp>
          <p:nvGrpSpPr>
            <p:cNvPr id="10" name="Group 9">
              <a:extLst>
                <a:ext uri="{FF2B5EF4-FFF2-40B4-BE49-F238E27FC236}">
                  <a16:creationId xmlns:a16="http://schemas.microsoft.com/office/drawing/2014/main" id="{15F84FEB-7B71-EA7F-475E-F883778743AC}"/>
                </a:ext>
              </a:extLst>
            </p:cNvPr>
            <p:cNvGrpSpPr/>
            <p:nvPr/>
          </p:nvGrpSpPr>
          <p:grpSpPr>
            <a:xfrm>
              <a:off x="4600287" y="3836829"/>
              <a:ext cx="3456517" cy="2149103"/>
              <a:chOff x="4600287" y="3836829"/>
              <a:chExt cx="3456517" cy="2149103"/>
            </a:xfrm>
          </p:grpSpPr>
          <p:pic>
            <p:nvPicPr>
              <p:cNvPr id="12" name="Picture 11">
                <a:extLst>
                  <a:ext uri="{FF2B5EF4-FFF2-40B4-BE49-F238E27FC236}">
                    <a16:creationId xmlns:a16="http://schemas.microsoft.com/office/drawing/2014/main" id="{98856778-0000-FD2E-1D1A-CD36FF9987EA}"/>
                  </a:ext>
                </a:extLst>
              </p:cNvPr>
              <p:cNvPicPr>
                <a:picLocks noChangeAspect="1"/>
              </p:cNvPicPr>
              <p:nvPr/>
            </p:nvPicPr>
            <p:blipFill>
              <a:blip r:embed="rId4"/>
              <a:stretch>
                <a:fillRect/>
              </a:stretch>
            </p:blipFill>
            <p:spPr>
              <a:xfrm>
                <a:off x="4600287" y="3836829"/>
                <a:ext cx="3456517" cy="2149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Rectangle 14">
                <a:extLst>
                  <a:ext uri="{FF2B5EF4-FFF2-40B4-BE49-F238E27FC236}">
                    <a16:creationId xmlns:a16="http://schemas.microsoft.com/office/drawing/2014/main" id="{3FA47786-DF46-469D-2886-7AFF480DEC6D}"/>
                  </a:ext>
                </a:extLst>
              </p:cNvPr>
              <p:cNvSpPr/>
              <p:nvPr/>
            </p:nvSpPr>
            <p:spPr>
              <a:xfrm>
                <a:off x="6947491" y="5698067"/>
                <a:ext cx="968842" cy="177800"/>
              </a:xfrm>
              <a:prstGeom prst="rect">
                <a:avLst/>
              </a:prstGeom>
              <a:solidFill>
                <a:schemeClr val="bg2">
                  <a:lumMod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C60C20C7-9A90-0885-6099-2F015E34C790}"/>
                  </a:ext>
                </a:extLst>
              </p:cNvPr>
              <p:cNvCxnSpPr/>
              <p:nvPr/>
            </p:nvCxnSpPr>
            <p:spPr>
              <a:xfrm>
                <a:off x="7162800" y="5698067"/>
                <a:ext cx="84667" cy="17780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5C8613F-9689-C788-B420-D8EEA3723FE3}"/>
                  </a:ext>
                </a:extLst>
              </p:cNvPr>
              <p:cNvCxnSpPr>
                <a:cxnSpLocks/>
                <a:stCxn id="15" idx="0"/>
              </p:cNvCxnSpPr>
              <p:nvPr/>
            </p:nvCxnSpPr>
            <p:spPr>
              <a:xfrm>
                <a:off x="7431912" y="5698067"/>
                <a:ext cx="44155" cy="177800"/>
              </a:xfrm>
              <a:prstGeom prst="line">
                <a:avLst/>
              </a:prstGeom>
            </p:spPr>
            <p:style>
              <a:lnRef idx="1">
                <a:schemeClr val="dk1"/>
              </a:lnRef>
              <a:fillRef idx="0">
                <a:schemeClr val="dk1"/>
              </a:fillRef>
              <a:effectRef idx="0">
                <a:schemeClr val="dk1"/>
              </a:effectRef>
              <a:fontRef idx="minor">
                <a:schemeClr val="tx1"/>
              </a:fontRef>
            </p:style>
          </p:cxnSp>
        </p:grpSp>
        <p:sp>
          <p:nvSpPr>
            <p:cNvPr id="24" name="Thought Bubble: Cloud 23">
              <a:extLst>
                <a:ext uri="{FF2B5EF4-FFF2-40B4-BE49-F238E27FC236}">
                  <a16:creationId xmlns:a16="http://schemas.microsoft.com/office/drawing/2014/main" id="{80FBE14B-605C-4FA8-A189-AF95E0A28E81}"/>
                </a:ext>
              </a:extLst>
            </p:cNvPr>
            <p:cNvSpPr/>
            <p:nvPr/>
          </p:nvSpPr>
          <p:spPr>
            <a:xfrm>
              <a:off x="5455921" y="1740644"/>
              <a:ext cx="1706879" cy="1012346"/>
            </a:xfrm>
            <a:prstGeom prst="cloud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0"/>
                  <a:solidFill>
                    <a:schemeClr val="tx1"/>
                  </a:solidFill>
                  <a:effectLst>
                    <a:outerShdw blurRad="38100" dist="19050" dir="2700000" algn="tl" rotWithShape="0">
                      <a:schemeClr val="dk1">
                        <a:alpha val="40000"/>
                      </a:schemeClr>
                    </a:outerShdw>
                  </a:effectLst>
                </a:rPr>
                <a:t>có</a:t>
              </a:r>
              <a:endParaRPr lang="en-US" sz="2400" b="1" dirty="0">
                <a:ln w="0"/>
                <a:solidFill>
                  <a:schemeClr val="tx1"/>
                </a:solidFill>
                <a:effectLst>
                  <a:outerShdw blurRad="38100" dist="19050" dir="2700000" algn="tl" rotWithShape="0">
                    <a:schemeClr val="dk1">
                      <a:alpha val="40000"/>
                    </a:schemeClr>
                  </a:outerShdw>
                </a:effectLst>
              </a:endParaRPr>
            </a:p>
          </p:txBody>
        </p:sp>
      </p:grpSp>
      <p:sp>
        <p:nvSpPr>
          <p:cNvPr id="2" name="Slide Number Placeholder 1">
            <a:extLst>
              <a:ext uri="{FF2B5EF4-FFF2-40B4-BE49-F238E27FC236}">
                <a16:creationId xmlns:a16="http://schemas.microsoft.com/office/drawing/2014/main" id="{4B558BB2-940C-B4B5-C1D6-AC9A478AD10A}"/>
              </a:ext>
            </a:extLst>
          </p:cNvPr>
          <p:cNvSpPr>
            <a:spLocks noGrp="1"/>
          </p:cNvSpPr>
          <p:nvPr>
            <p:ph type="sldNum" sz="quarter" idx="12"/>
          </p:nvPr>
        </p:nvSpPr>
        <p:spPr/>
        <p:txBody>
          <a:bodyPr/>
          <a:lstStyle/>
          <a:p>
            <a:fld id="{EAB43655-9951-417E-8DAD-82CDD8B26720}" type="slidenum">
              <a:rPr lang="en-US" smtClean="0"/>
              <a:t>12</a:t>
            </a:fld>
            <a:endParaRPr lang="en-US"/>
          </a:p>
        </p:txBody>
      </p:sp>
      <p:grpSp>
        <p:nvGrpSpPr>
          <p:cNvPr id="18" name="Group 17">
            <a:extLst>
              <a:ext uri="{FF2B5EF4-FFF2-40B4-BE49-F238E27FC236}">
                <a16:creationId xmlns:a16="http://schemas.microsoft.com/office/drawing/2014/main" id="{37B535C9-6276-8BFE-0CDA-25760826818E}"/>
              </a:ext>
            </a:extLst>
          </p:cNvPr>
          <p:cNvGrpSpPr/>
          <p:nvPr/>
        </p:nvGrpSpPr>
        <p:grpSpPr>
          <a:xfrm>
            <a:off x="8365067" y="1741835"/>
            <a:ext cx="3606800" cy="4726536"/>
            <a:chOff x="8365067" y="1741835"/>
            <a:chExt cx="3606800" cy="4726536"/>
          </a:xfrm>
        </p:grpSpPr>
        <p:pic>
          <p:nvPicPr>
            <p:cNvPr id="13" name="Picture 12">
              <a:extLst>
                <a:ext uri="{FF2B5EF4-FFF2-40B4-BE49-F238E27FC236}">
                  <a16:creationId xmlns:a16="http://schemas.microsoft.com/office/drawing/2014/main" id="{D5012E66-86A7-F588-31B0-FE2E37551188}"/>
                </a:ext>
              </a:extLst>
            </p:cNvPr>
            <p:cNvPicPr>
              <a:picLocks noChangeAspect="1"/>
            </p:cNvPicPr>
            <p:nvPr/>
          </p:nvPicPr>
          <p:blipFill>
            <a:blip r:embed="rId5"/>
            <a:stretch>
              <a:fillRect/>
            </a:stretch>
          </p:blipFill>
          <p:spPr>
            <a:xfrm>
              <a:off x="8365067" y="3769807"/>
              <a:ext cx="3606800" cy="1803400"/>
            </a:xfrm>
            <a:prstGeom prst="rect">
              <a:avLst/>
            </a:prstGeom>
            <a:ln>
              <a:noFill/>
            </a:ln>
            <a:effectLst>
              <a:softEdge rad="112500"/>
            </a:effectLst>
          </p:spPr>
        </p:pic>
        <p:pic>
          <p:nvPicPr>
            <p:cNvPr id="14" name="Picture 13">
              <a:extLst>
                <a:ext uri="{FF2B5EF4-FFF2-40B4-BE49-F238E27FC236}">
                  <a16:creationId xmlns:a16="http://schemas.microsoft.com/office/drawing/2014/main" id="{4AAF777B-C71A-CC5F-77C3-A3BEB4C7558F}"/>
                </a:ext>
              </a:extLst>
            </p:cNvPr>
            <p:cNvPicPr>
              <a:picLocks noChangeAspect="1"/>
            </p:cNvPicPr>
            <p:nvPr/>
          </p:nvPicPr>
          <p:blipFill>
            <a:blip r:embed="rId6"/>
            <a:stretch>
              <a:fillRect/>
            </a:stretch>
          </p:blipFill>
          <p:spPr>
            <a:xfrm>
              <a:off x="8637542" y="5435600"/>
              <a:ext cx="1539193" cy="1032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hought Bubble: Cloud 5">
              <a:extLst>
                <a:ext uri="{FF2B5EF4-FFF2-40B4-BE49-F238E27FC236}">
                  <a16:creationId xmlns:a16="http://schemas.microsoft.com/office/drawing/2014/main" id="{9BD8A686-58DD-4BDF-ACDA-D1AB4E65FB63}"/>
                </a:ext>
              </a:extLst>
            </p:cNvPr>
            <p:cNvSpPr/>
            <p:nvPr/>
          </p:nvSpPr>
          <p:spPr>
            <a:xfrm>
              <a:off x="9444287" y="1741835"/>
              <a:ext cx="1706879" cy="1012346"/>
            </a:xfrm>
            <a:prstGeom prst="cloud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0"/>
                  <a:solidFill>
                    <a:schemeClr val="tx1"/>
                  </a:solidFill>
                  <a:effectLst>
                    <a:outerShdw blurRad="38100" dist="19050" dir="2700000" algn="tl" rotWithShape="0">
                      <a:schemeClr val="dk1">
                        <a:alpha val="40000"/>
                      </a:schemeClr>
                    </a:outerShdw>
                  </a:effectLst>
                </a:rPr>
                <a:t>có</a:t>
              </a:r>
              <a:endParaRPr lang="en-US" sz="2400" b="1" dirty="0">
                <a:ln w="0"/>
                <a:solidFill>
                  <a:schemeClr val="tx1"/>
                </a:solidFill>
                <a:effectLst>
                  <a:outerShdw blurRad="38100" dist="19050" dir="2700000" algn="tl" rotWithShape="0">
                    <a:schemeClr val="dk1">
                      <a:alpha val="40000"/>
                    </a:schemeClr>
                  </a:outerShdw>
                </a:effectLst>
              </a:endParaRPr>
            </a:p>
          </p:txBody>
        </p:sp>
      </p:grpSp>
      <p:grpSp>
        <p:nvGrpSpPr>
          <p:cNvPr id="11" name="Group 10">
            <a:extLst>
              <a:ext uri="{FF2B5EF4-FFF2-40B4-BE49-F238E27FC236}">
                <a16:creationId xmlns:a16="http://schemas.microsoft.com/office/drawing/2014/main" id="{B3DDAA78-54C7-0155-BB92-637FF15900C4}"/>
              </a:ext>
            </a:extLst>
          </p:cNvPr>
          <p:cNvGrpSpPr/>
          <p:nvPr/>
        </p:nvGrpSpPr>
        <p:grpSpPr>
          <a:xfrm>
            <a:off x="84667" y="1748104"/>
            <a:ext cx="3417253" cy="4237828"/>
            <a:chOff x="84667" y="1748104"/>
            <a:chExt cx="3417253" cy="4237828"/>
          </a:xfrm>
        </p:grpSpPr>
        <p:pic>
          <p:nvPicPr>
            <p:cNvPr id="3" name="Picture 2">
              <a:extLst>
                <a:ext uri="{FF2B5EF4-FFF2-40B4-BE49-F238E27FC236}">
                  <a16:creationId xmlns:a16="http://schemas.microsoft.com/office/drawing/2014/main" id="{3746A9E5-E75E-DDBF-2F48-2D23E30EEE74}"/>
                </a:ext>
              </a:extLst>
            </p:cNvPr>
            <p:cNvPicPr>
              <a:picLocks noChangeAspect="1"/>
            </p:cNvPicPr>
            <p:nvPr/>
          </p:nvPicPr>
          <p:blipFill>
            <a:blip r:embed="rId7"/>
            <a:stretch>
              <a:fillRect/>
            </a:stretch>
          </p:blipFill>
          <p:spPr>
            <a:xfrm>
              <a:off x="1524000" y="3906989"/>
              <a:ext cx="1977920" cy="2078943"/>
            </a:xfrm>
            <a:prstGeom prst="rect">
              <a:avLst/>
            </a:prstGeom>
            <a:ln>
              <a:noFill/>
            </a:ln>
            <a:effectLst>
              <a:softEdge rad="112500"/>
            </a:effectLst>
          </p:spPr>
        </p:pic>
        <p:pic>
          <p:nvPicPr>
            <p:cNvPr id="8" name="Picture 7">
              <a:extLst>
                <a:ext uri="{FF2B5EF4-FFF2-40B4-BE49-F238E27FC236}">
                  <a16:creationId xmlns:a16="http://schemas.microsoft.com/office/drawing/2014/main" id="{57DD78FC-DB5B-47E8-D308-7FC1EA59F9A3}"/>
                </a:ext>
              </a:extLst>
            </p:cNvPr>
            <p:cNvPicPr>
              <a:picLocks noChangeAspect="1"/>
            </p:cNvPicPr>
            <p:nvPr/>
          </p:nvPicPr>
          <p:blipFill>
            <a:blip r:embed="rId8"/>
            <a:stretch>
              <a:fillRect/>
            </a:stretch>
          </p:blipFill>
          <p:spPr>
            <a:xfrm>
              <a:off x="84667" y="3673863"/>
              <a:ext cx="1591733" cy="2312069"/>
            </a:xfrm>
            <a:prstGeom prst="rect">
              <a:avLst/>
            </a:prstGeom>
            <a:ln>
              <a:noFill/>
            </a:ln>
            <a:effectLst>
              <a:softEdge rad="112500"/>
            </a:effectLst>
          </p:spPr>
        </p:pic>
        <p:sp>
          <p:nvSpPr>
            <p:cNvPr id="9" name="Speech Bubble: Oval 8">
              <a:extLst>
                <a:ext uri="{FF2B5EF4-FFF2-40B4-BE49-F238E27FC236}">
                  <a16:creationId xmlns:a16="http://schemas.microsoft.com/office/drawing/2014/main" id="{54716871-2F9C-934E-BCDB-7C72E9580300}"/>
                </a:ext>
              </a:extLst>
            </p:cNvPr>
            <p:cNvSpPr/>
            <p:nvPr/>
          </p:nvSpPr>
          <p:spPr>
            <a:xfrm>
              <a:off x="1040834" y="1748104"/>
              <a:ext cx="1550126" cy="1162773"/>
            </a:xfrm>
            <a:prstGeom prst="wedgeEllipse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err="1"/>
                <a:t>Không</a:t>
              </a:r>
              <a:endParaRPr lang="en-US" sz="2000" b="1" dirty="0"/>
            </a:p>
          </p:txBody>
        </p:sp>
      </p:grpSp>
    </p:spTree>
    <p:extLst>
      <p:ext uri="{BB962C8B-B14F-4D97-AF65-F5344CB8AC3E}">
        <p14:creationId xmlns:p14="http://schemas.microsoft.com/office/powerpoint/2010/main" val="216849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112137" y="92549"/>
            <a:ext cx="961330" cy="420418"/>
          </a:xfrm>
          <a:prstGeom prst="rect">
            <a:avLst/>
          </a:prstGeom>
        </p:spPr>
      </p:pic>
      <p:sp>
        <p:nvSpPr>
          <p:cNvPr id="5" name="Rectangle 4"/>
          <p:cNvSpPr/>
          <p:nvPr/>
        </p:nvSpPr>
        <p:spPr>
          <a:xfrm>
            <a:off x="59266" y="334987"/>
            <a:ext cx="12132733" cy="584775"/>
          </a:xfrm>
          <a:prstGeom prst="rect">
            <a:avLst/>
          </a:prstGeom>
        </p:spPr>
        <p:txBody>
          <a:bodyPr wrap="square">
            <a:spAutoFit/>
          </a:bodyPr>
          <a:lstStyle/>
          <a:p>
            <a:pPr marL="182880" lvl="0" algn="ct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3. PHÂN LOẠI TỘI PHẠM</a:t>
            </a:r>
            <a:endPar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714"/>
          <a:stretch/>
        </p:blipFill>
        <p:spPr>
          <a:xfrm>
            <a:off x="0" y="0"/>
            <a:ext cx="548640" cy="603245"/>
          </a:xfrm>
          <a:prstGeom prst="rect">
            <a:avLst/>
          </a:prstGeom>
        </p:spPr>
      </p:pic>
      <p:sp>
        <p:nvSpPr>
          <p:cNvPr id="7" name="AutoShape 15" descr="Hành chính là gì? Vi phạm hành chính là gì?"/>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7" descr="Hành chính là gì? Vi phạm hành chính là gì?"/>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9" descr="Hành chính là gì? Vi phạm hành chính là gì?"/>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1" descr="Hành chính là gì? Vi phạm hành chính là gì?"/>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Star Shape 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835" y="2054925"/>
            <a:ext cx="728679" cy="72867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Star Shape 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6877" y="3227168"/>
            <a:ext cx="728679" cy="72867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tar Shape 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975" y="4308240"/>
            <a:ext cx="728679" cy="72867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Star Shape 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117" y="5605174"/>
            <a:ext cx="728679" cy="728679"/>
          </a:xfrm>
          <a:prstGeom prst="rect">
            <a:avLst/>
          </a:prstGeom>
          <a:noFill/>
          <a:extLst>
            <a:ext uri="{909E8E84-426E-40DD-AFC4-6F175D3DCCD1}">
              <a14:hiddenFill xmlns:a14="http://schemas.microsoft.com/office/drawing/2010/main">
                <a:solidFill>
                  <a:srgbClr val="FFFFFF"/>
                </a:solidFill>
              </a14:hiddenFill>
            </a:ext>
          </a:extLst>
        </p:spPr>
      </p:pic>
      <p:sp>
        <p:nvSpPr>
          <p:cNvPr id="20" name="AutoShape 6" descr="Hiểu và áp dụng tình tiết giảm nhẹ trách nhiệm hình sự “Phạm tội lần đầu và  thuộc trường hợp ít nghiêm trọng” như thế nào là đún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8" descr="Hiểu và áp dụng tình tiết giảm nhẹ trách nhiệm hình sự “Phạm tội lần đầu và  thuộc trường hợp ít nghiêm trọng” như thế nào là đún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AutoShape 10" descr="Hiểu và áp dụng tình tiết giảm nhẹ trách nhiệm hình sự “Phạm tội lần đầu và  thuộc trường hợp ít nghiêm trọng” như thế nào là đún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AutoShape 12" descr="Hiểu và áp dụng tình tiết giảm nhẹ trách nhiệm hình sự “Phạm tội lần đầu và  thuộc trường hợp ít nghiêm trọng” như thế nào là đún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C6DE7241-E2B0-0CEC-9AFF-1996268633C2}"/>
              </a:ext>
            </a:extLst>
          </p:cNvPr>
          <p:cNvSpPr txBox="1"/>
          <p:nvPr/>
        </p:nvSpPr>
        <p:spPr>
          <a:xfrm>
            <a:off x="1129514" y="2167467"/>
            <a:ext cx="4018218" cy="830997"/>
          </a:xfrm>
          <a:prstGeom prst="rect">
            <a:avLst/>
          </a:prstGeom>
          <a:solidFill>
            <a:schemeClr val="accent1">
              <a:lumMod val="20000"/>
              <a:lumOff val="80000"/>
            </a:schemeClr>
          </a:solidFill>
          <a:ln>
            <a:solidFill>
              <a:schemeClr val="accent1">
                <a:lumMod val="60000"/>
                <a:lumOff val="40000"/>
              </a:schemeClr>
            </a:solidFill>
          </a:ln>
        </p:spPr>
        <p:txBody>
          <a:bodyPr wrap="square" rtlCol="0">
            <a:spAutoFit/>
          </a:bodyPr>
          <a:lstStyle/>
          <a:p>
            <a:pPr>
              <a:lnSpc>
                <a:spcPct val="150000"/>
              </a:lnSpc>
            </a:pPr>
            <a:r>
              <a:rPr lang="vi-VN" sz="2000" b="1" dirty="0">
                <a:solidFill>
                  <a:prstClr val="black"/>
                </a:solidFill>
                <a:ea typeface="Calibri"/>
                <a:cs typeface="Calibri"/>
                <a:sym typeface="Calibri"/>
              </a:rPr>
              <a:t>Tội phạm ít nghiêm trọng</a:t>
            </a:r>
          </a:p>
          <a:p>
            <a:endParaRPr lang="en-US" dirty="0"/>
          </a:p>
        </p:txBody>
      </p:sp>
      <p:sp>
        <p:nvSpPr>
          <p:cNvPr id="15" name="TextBox 14">
            <a:extLst>
              <a:ext uri="{FF2B5EF4-FFF2-40B4-BE49-F238E27FC236}">
                <a16:creationId xmlns:a16="http://schemas.microsoft.com/office/drawing/2014/main" id="{DD02D34A-2F30-88B6-2553-071D880E90FF}"/>
              </a:ext>
            </a:extLst>
          </p:cNvPr>
          <p:cNvSpPr txBox="1"/>
          <p:nvPr/>
        </p:nvSpPr>
        <p:spPr>
          <a:xfrm rot="10800000" flipV="1">
            <a:off x="1129511" y="3321250"/>
            <a:ext cx="4018221" cy="830997"/>
          </a:xfrm>
          <a:prstGeom prst="rect">
            <a:avLst/>
          </a:prstGeom>
          <a:solidFill>
            <a:schemeClr val="accent1">
              <a:lumMod val="20000"/>
              <a:lumOff val="80000"/>
            </a:schemeClr>
          </a:solidFill>
          <a:ln>
            <a:solidFill>
              <a:schemeClr val="accent5">
                <a:lumMod val="50000"/>
              </a:schemeClr>
            </a:solidFill>
          </a:ln>
        </p:spPr>
        <p:txBody>
          <a:bodyPr wrap="square">
            <a:spAutoFit/>
          </a:bodyPr>
          <a:lstStyle/>
          <a:p>
            <a:pPr>
              <a:lnSpc>
                <a:spcPct val="150000"/>
              </a:lnSpc>
            </a:pPr>
            <a:r>
              <a:rPr lang="vi-VN" sz="2000" b="1" dirty="0">
                <a:solidFill>
                  <a:prstClr val="black"/>
                </a:solidFill>
                <a:ea typeface="Calibri"/>
                <a:cs typeface="Calibri"/>
                <a:sym typeface="Calibri"/>
              </a:rPr>
              <a:t>Tội phạm nghiêm trọng</a:t>
            </a:r>
          </a:p>
          <a:p>
            <a:endParaRPr lang="en-US" dirty="0"/>
          </a:p>
        </p:txBody>
      </p:sp>
      <p:sp>
        <p:nvSpPr>
          <p:cNvPr id="17" name="TextBox 16">
            <a:extLst>
              <a:ext uri="{FF2B5EF4-FFF2-40B4-BE49-F238E27FC236}">
                <a16:creationId xmlns:a16="http://schemas.microsoft.com/office/drawing/2014/main" id="{58914EFD-E60C-8C13-B163-95CFF2C9164A}"/>
              </a:ext>
            </a:extLst>
          </p:cNvPr>
          <p:cNvSpPr txBox="1"/>
          <p:nvPr/>
        </p:nvSpPr>
        <p:spPr>
          <a:xfrm>
            <a:off x="1129512" y="4572231"/>
            <a:ext cx="4018221" cy="830997"/>
          </a:xfrm>
          <a:prstGeom prst="rect">
            <a:avLst/>
          </a:prstGeom>
          <a:solidFill>
            <a:schemeClr val="accent1">
              <a:lumMod val="20000"/>
              <a:lumOff val="80000"/>
            </a:schemeClr>
          </a:solidFill>
          <a:ln>
            <a:solidFill>
              <a:schemeClr val="accent1">
                <a:lumMod val="60000"/>
                <a:lumOff val="40000"/>
              </a:schemeClr>
            </a:solidFill>
          </a:ln>
        </p:spPr>
        <p:txBody>
          <a:bodyPr wrap="square">
            <a:spAutoFit/>
          </a:bodyPr>
          <a:lstStyle/>
          <a:p>
            <a:pPr>
              <a:lnSpc>
                <a:spcPct val="150000"/>
              </a:lnSpc>
            </a:pPr>
            <a:r>
              <a:rPr lang="vi-VN" sz="2000" b="1" dirty="0">
                <a:solidFill>
                  <a:prstClr val="black"/>
                </a:solidFill>
                <a:ea typeface="Calibri"/>
                <a:cs typeface="Calibri"/>
                <a:sym typeface="Calibri"/>
              </a:rPr>
              <a:t>Tội phạm </a:t>
            </a:r>
            <a:r>
              <a:rPr lang="en-US" sz="2000" b="1" dirty="0" err="1">
                <a:solidFill>
                  <a:prstClr val="black"/>
                </a:solidFill>
                <a:latin typeface="Arial" panose="020B0604020202020204" pitchFamily="34" charset="0"/>
                <a:ea typeface="Calibri"/>
                <a:cs typeface="Arial" panose="020B0604020202020204" pitchFamily="34" charset="0"/>
                <a:sym typeface="Calibri"/>
              </a:rPr>
              <a:t>rất</a:t>
            </a:r>
            <a:r>
              <a:rPr lang="en-US" sz="2000" b="1" dirty="0">
                <a:solidFill>
                  <a:prstClr val="black"/>
                </a:solidFill>
                <a:latin typeface="Arial" panose="020B0604020202020204" pitchFamily="34" charset="0"/>
                <a:ea typeface="Calibri"/>
                <a:cs typeface="Arial" panose="020B0604020202020204" pitchFamily="34" charset="0"/>
                <a:sym typeface="Calibri"/>
              </a:rPr>
              <a:t> </a:t>
            </a:r>
            <a:r>
              <a:rPr lang="vi-VN" sz="2000" b="1" dirty="0">
                <a:solidFill>
                  <a:prstClr val="black"/>
                </a:solidFill>
                <a:ea typeface="Calibri"/>
                <a:cs typeface="Calibri"/>
                <a:sym typeface="Calibri"/>
              </a:rPr>
              <a:t>nghiêm trọng</a:t>
            </a:r>
          </a:p>
          <a:p>
            <a:endParaRPr lang="en-US" dirty="0"/>
          </a:p>
        </p:txBody>
      </p:sp>
      <p:sp>
        <p:nvSpPr>
          <p:cNvPr id="27" name="TextBox 26">
            <a:extLst>
              <a:ext uri="{FF2B5EF4-FFF2-40B4-BE49-F238E27FC236}">
                <a16:creationId xmlns:a16="http://schemas.microsoft.com/office/drawing/2014/main" id="{8B7F825A-CFB8-B7BF-A1E4-163AA6D06224}"/>
              </a:ext>
            </a:extLst>
          </p:cNvPr>
          <p:cNvSpPr txBox="1"/>
          <p:nvPr/>
        </p:nvSpPr>
        <p:spPr>
          <a:xfrm>
            <a:off x="1069974" y="5726015"/>
            <a:ext cx="4077759" cy="830997"/>
          </a:xfrm>
          <a:prstGeom prst="rect">
            <a:avLst/>
          </a:prstGeom>
          <a:solidFill>
            <a:schemeClr val="accent1">
              <a:lumMod val="20000"/>
              <a:lumOff val="80000"/>
            </a:schemeClr>
          </a:solidFill>
          <a:ln>
            <a:solidFill>
              <a:srgbClr val="002060"/>
            </a:solidFill>
          </a:ln>
        </p:spPr>
        <p:txBody>
          <a:bodyPr wrap="square">
            <a:spAutoFit/>
          </a:bodyPr>
          <a:lstStyle/>
          <a:p>
            <a:pPr>
              <a:lnSpc>
                <a:spcPct val="150000"/>
              </a:lnSpc>
            </a:pPr>
            <a:r>
              <a:rPr lang="vi-VN" sz="2000" b="1" dirty="0">
                <a:solidFill>
                  <a:prstClr val="black"/>
                </a:solidFill>
                <a:latin typeface="Arial" panose="020B0604020202020204" pitchFamily="34" charset="0"/>
                <a:ea typeface="Calibri"/>
                <a:cs typeface="Arial" panose="020B0604020202020204" pitchFamily="34" charset="0"/>
                <a:sym typeface="Calibri"/>
              </a:rPr>
              <a:t>Tội phạm </a:t>
            </a:r>
            <a:r>
              <a:rPr lang="en-US" sz="2000" b="1" dirty="0" err="1">
                <a:solidFill>
                  <a:prstClr val="black"/>
                </a:solidFill>
                <a:latin typeface="Arial" panose="020B0604020202020204" pitchFamily="34" charset="0"/>
                <a:ea typeface="Calibri"/>
                <a:cs typeface="Arial" panose="020B0604020202020204" pitchFamily="34" charset="0"/>
                <a:sym typeface="Calibri"/>
              </a:rPr>
              <a:t>đặc</a:t>
            </a:r>
            <a:r>
              <a:rPr lang="en-US" sz="2000" b="1" dirty="0">
                <a:solidFill>
                  <a:prstClr val="black"/>
                </a:solidFill>
                <a:latin typeface="Arial" panose="020B0604020202020204" pitchFamily="34" charset="0"/>
                <a:ea typeface="Calibri"/>
                <a:cs typeface="Arial" panose="020B0604020202020204" pitchFamily="34" charset="0"/>
                <a:sym typeface="Calibri"/>
              </a:rPr>
              <a:t> </a:t>
            </a:r>
            <a:r>
              <a:rPr lang="en-US" sz="2000" b="1" dirty="0" err="1">
                <a:solidFill>
                  <a:prstClr val="black"/>
                </a:solidFill>
                <a:latin typeface="Arial" panose="020B0604020202020204" pitchFamily="34" charset="0"/>
                <a:ea typeface="Calibri"/>
                <a:cs typeface="Arial" panose="020B0604020202020204" pitchFamily="34" charset="0"/>
                <a:sym typeface="Calibri"/>
              </a:rPr>
              <a:t>biệt</a:t>
            </a:r>
            <a:r>
              <a:rPr lang="en-US" sz="2000" b="1" dirty="0">
                <a:solidFill>
                  <a:prstClr val="black"/>
                </a:solidFill>
                <a:latin typeface="Arial" panose="020B0604020202020204" pitchFamily="34" charset="0"/>
                <a:ea typeface="Calibri"/>
                <a:cs typeface="Arial" panose="020B0604020202020204" pitchFamily="34" charset="0"/>
                <a:sym typeface="Calibri"/>
              </a:rPr>
              <a:t> </a:t>
            </a:r>
            <a:r>
              <a:rPr lang="vi-VN" sz="2000" b="1" dirty="0">
                <a:solidFill>
                  <a:prstClr val="black"/>
                </a:solidFill>
                <a:latin typeface="Arial" panose="020B0604020202020204" pitchFamily="34" charset="0"/>
                <a:ea typeface="Calibri"/>
                <a:cs typeface="Arial" panose="020B0604020202020204" pitchFamily="34" charset="0"/>
                <a:sym typeface="Calibri"/>
              </a:rPr>
              <a:t>nghiêm trọng</a:t>
            </a:r>
          </a:p>
          <a:p>
            <a:endParaRPr lang="en-US" dirty="0"/>
          </a:p>
        </p:txBody>
      </p:sp>
      <p:sp>
        <p:nvSpPr>
          <p:cNvPr id="28" name="Arrow: Right 27">
            <a:extLst>
              <a:ext uri="{FF2B5EF4-FFF2-40B4-BE49-F238E27FC236}">
                <a16:creationId xmlns:a16="http://schemas.microsoft.com/office/drawing/2014/main" id="{24F44DBE-F958-3860-FE36-98437D3E8C0C}"/>
              </a:ext>
            </a:extLst>
          </p:cNvPr>
          <p:cNvSpPr/>
          <p:nvPr/>
        </p:nvSpPr>
        <p:spPr>
          <a:xfrm>
            <a:off x="5147732" y="2463800"/>
            <a:ext cx="1066801" cy="169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666DEBD6-9301-59A6-98B9-70FE94A6714C}"/>
              </a:ext>
            </a:extLst>
          </p:cNvPr>
          <p:cNvSpPr/>
          <p:nvPr/>
        </p:nvSpPr>
        <p:spPr>
          <a:xfrm>
            <a:off x="5147732" y="3598335"/>
            <a:ext cx="1066801" cy="169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1B67708E-BD83-99EE-5520-4B8139D264CC}"/>
              </a:ext>
            </a:extLst>
          </p:cNvPr>
          <p:cNvSpPr/>
          <p:nvPr/>
        </p:nvSpPr>
        <p:spPr>
          <a:xfrm>
            <a:off x="5147732" y="4884519"/>
            <a:ext cx="1066801" cy="169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5D1A03F9-24C2-E52D-9DF9-F04FF46EAA72}"/>
              </a:ext>
            </a:extLst>
          </p:cNvPr>
          <p:cNvSpPr/>
          <p:nvPr/>
        </p:nvSpPr>
        <p:spPr>
          <a:xfrm>
            <a:off x="5175911" y="6056846"/>
            <a:ext cx="1066801" cy="169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ADF8E76-E83B-7941-9E49-1D36F0B64274}"/>
              </a:ext>
            </a:extLst>
          </p:cNvPr>
          <p:cNvSpPr/>
          <p:nvPr/>
        </p:nvSpPr>
        <p:spPr>
          <a:xfrm>
            <a:off x="6595533" y="2054925"/>
            <a:ext cx="5477934" cy="927332"/>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n-US" dirty="0">
                <a:solidFill>
                  <a:srgbClr val="333333"/>
                </a:solidFill>
                <a:latin typeface="small arial"/>
              </a:rPr>
              <a:t>T</a:t>
            </a:r>
            <a:r>
              <a:rPr lang="vi-VN" b="0" i="0" dirty="0">
                <a:solidFill>
                  <a:srgbClr val="333333"/>
                </a:solidFill>
                <a:effectLst/>
                <a:latin typeface="small arial"/>
              </a:rPr>
              <a:t>ội phạm có tính chất và mức độ nguy hiểm cho xã hội không lớn </a:t>
            </a:r>
            <a:r>
              <a:rPr lang="en-US" b="0" i="0" dirty="0">
                <a:solidFill>
                  <a:srgbClr val="333333"/>
                </a:solidFill>
                <a:effectLst/>
                <a:latin typeface="small arial"/>
              </a:rPr>
              <a:t>          </a:t>
            </a:r>
            <a:r>
              <a:rPr lang="vi-VN" b="1" i="0" dirty="0">
                <a:solidFill>
                  <a:schemeClr val="accent4">
                    <a:lumMod val="75000"/>
                  </a:schemeClr>
                </a:solidFill>
                <a:effectLst/>
                <a:latin typeface="small arial"/>
              </a:rPr>
              <a:t>phạt tiền, phạt cải tạo không giam giữ hoặc phạt tù đến 03 năm</a:t>
            </a:r>
            <a:endParaRPr lang="en-US" b="1" dirty="0">
              <a:solidFill>
                <a:schemeClr val="accent4">
                  <a:lumMod val="75000"/>
                </a:schemeClr>
              </a:solidFill>
            </a:endParaRPr>
          </a:p>
        </p:txBody>
      </p:sp>
      <p:sp>
        <p:nvSpPr>
          <p:cNvPr id="33" name="Rectangle: Rounded Corners 32">
            <a:extLst>
              <a:ext uri="{FF2B5EF4-FFF2-40B4-BE49-F238E27FC236}">
                <a16:creationId xmlns:a16="http://schemas.microsoft.com/office/drawing/2014/main" id="{36AC9108-DCDA-03DC-F1B2-7F2F5204EF06}"/>
              </a:ext>
            </a:extLst>
          </p:cNvPr>
          <p:cNvSpPr/>
          <p:nvPr/>
        </p:nvSpPr>
        <p:spPr>
          <a:xfrm>
            <a:off x="6595533" y="3165258"/>
            <a:ext cx="5477934" cy="98699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solidFill>
                  <a:srgbClr val="333333"/>
                </a:solidFill>
                <a:latin typeface="small arial"/>
              </a:rPr>
              <a:t>T</a:t>
            </a:r>
            <a:r>
              <a:rPr lang="en-US" b="0" i="0" dirty="0" err="1">
                <a:solidFill>
                  <a:srgbClr val="333333"/>
                </a:solidFill>
                <a:effectLst/>
                <a:latin typeface="small arial"/>
              </a:rPr>
              <a:t>ội</a:t>
            </a:r>
            <a:r>
              <a:rPr lang="en-US" b="0" i="0" dirty="0">
                <a:solidFill>
                  <a:srgbClr val="333333"/>
                </a:solidFill>
                <a:effectLst/>
                <a:latin typeface="small arial"/>
              </a:rPr>
              <a:t> </a:t>
            </a:r>
            <a:r>
              <a:rPr lang="en-US" b="0" i="0" dirty="0" err="1">
                <a:solidFill>
                  <a:srgbClr val="333333"/>
                </a:solidFill>
                <a:effectLst/>
                <a:latin typeface="small arial"/>
              </a:rPr>
              <a:t>phạm</a:t>
            </a:r>
            <a:r>
              <a:rPr lang="en-US" b="0" i="0" dirty="0">
                <a:solidFill>
                  <a:srgbClr val="333333"/>
                </a:solidFill>
                <a:effectLst/>
                <a:latin typeface="small arial"/>
              </a:rPr>
              <a:t> </a:t>
            </a:r>
            <a:r>
              <a:rPr lang="en-US" b="0" i="0" dirty="0" err="1">
                <a:solidFill>
                  <a:srgbClr val="333333"/>
                </a:solidFill>
                <a:effectLst/>
                <a:latin typeface="small arial"/>
              </a:rPr>
              <a:t>có</a:t>
            </a:r>
            <a:r>
              <a:rPr lang="en-US" b="0" i="0" dirty="0">
                <a:solidFill>
                  <a:srgbClr val="333333"/>
                </a:solidFill>
                <a:effectLst/>
                <a:latin typeface="small arial"/>
              </a:rPr>
              <a:t> </a:t>
            </a:r>
            <a:r>
              <a:rPr lang="en-US" b="0" i="0" dirty="0" err="1">
                <a:solidFill>
                  <a:srgbClr val="333333"/>
                </a:solidFill>
                <a:effectLst/>
                <a:latin typeface="small arial"/>
              </a:rPr>
              <a:t>tính</a:t>
            </a:r>
            <a:r>
              <a:rPr lang="en-US" b="0" i="0" dirty="0">
                <a:solidFill>
                  <a:srgbClr val="333333"/>
                </a:solidFill>
                <a:effectLst/>
                <a:latin typeface="small arial"/>
              </a:rPr>
              <a:t> </a:t>
            </a:r>
            <a:r>
              <a:rPr lang="en-US" b="0" i="0" dirty="0" err="1">
                <a:solidFill>
                  <a:srgbClr val="333333"/>
                </a:solidFill>
                <a:effectLst/>
                <a:latin typeface="small arial"/>
              </a:rPr>
              <a:t>chất</a:t>
            </a:r>
            <a:r>
              <a:rPr lang="en-US" b="0" i="0" dirty="0">
                <a:solidFill>
                  <a:srgbClr val="333333"/>
                </a:solidFill>
                <a:effectLst/>
                <a:latin typeface="small arial"/>
              </a:rPr>
              <a:t> </a:t>
            </a:r>
            <a:r>
              <a:rPr lang="en-US" b="0" i="0" dirty="0" err="1">
                <a:solidFill>
                  <a:srgbClr val="333333"/>
                </a:solidFill>
                <a:effectLst/>
                <a:latin typeface="small arial"/>
              </a:rPr>
              <a:t>và</a:t>
            </a:r>
            <a:r>
              <a:rPr lang="en-US" b="0" i="0" dirty="0">
                <a:solidFill>
                  <a:srgbClr val="333333"/>
                </a:solidFill>
                <a:effectLst/>
                <a:latin typeface="small arial"/>
              </a:rPr>
              <a:t> </a:t>
            </a:r>
            <a:r>
              <a:rPr lang="en-US" b="0" i="0" dirty="0" err="1">
                <a:solidFill>
                  <a:srgbClr val="333333"/>
                </a:solidFill>
                <a:effectLst/>
                <a:latin typeface="small arial"/>
              </a:rPr>
              <a:t>mức</a:t>
            </a:r>
            <a:r>
              <a:rPr lang="en-US" b="0" i="0" dirty="0">
                <a:solidFill>
                  <a:srgbClr val="333333"/>
                </a:solidFill>
                <a:effectLst/>
                <a:latin typeface="small arial"/>
              </a:rPr>
              <a:t> </a:t>
            </a:r>
            <a:r>
              <a:rPr lang="en-US" b="0" i="0" dirty="0" err="1">
                <a:solidFill>
                  <a:srgbClr val="333333"/>
                </a:solidFill>
                <a:effectLst/>
                <a:latin typeface="small arial"/>
              </a:rPr>
              <a:t>độ</a:t>
            </a:r>
            <a:r>
              <a:rPr lang="en-US" b="0" i="0" dirty="0">
                <a:solidFill>
                  <a:srgbClr val="333333"/>
                </a:solidFill>
                <a:effectLst/>
                <a:latin typeface="small arial"/>
              </a:rPr>
              <a:t> </a:t>
            </a:r>
            <a:r>
              <a:rPr lang="en-US" b="0" i="0" dirty="0" err="1">
                <a:solidFill>
                  <a:srgbClr val="333333"/>
                </a:solidFill>
                <a:effectLst/>
                <a:latin typeface="small arial"/>
              </a:rPr>
              <a:t>nguy</a:t>
            </a:r>
            <a:r>
              <a:rPr lang="en-US" b="0" i="0" dirty="0">
                <a:solidFill>
                  <a:srgbClr val="333333"/>
                </a:solidFill>
                <a:effectLst/>
                <a:latin typeface="small arial"/>
              </a:rPr>
              <a:t> </a:t>
            </a:r>
            <a:r>
              <a:rPr lang="en-US" b="0" i="0" dirty="0" err="1">
                <a:solidFill>
                  <a:srgbClr val="333333"/>
                </a:solidFill>
                <a:effectLst/>
                <a:latin typeface="small arial"/>
              </a:rPr>
              <a:t>hiểm</a:t>
            </a:r>
            <a:r>
              <a:rPr lang="en-US" b="0" i="0" dirty="0">
                <a:solidFill>
                  <a:srgbClr val="333333"/>
                </a:solidFill>
                <a:effectLst/>
                <a:latin typeface="small arial"/>
              </a:rPr>
              <a:t> </a:t>
            </a:r>
            <a:r>
              <a:rPr lang="en-US" b="0" i="0" dirty="0" err="1">
                <a:solidFill>
                  <a:srgbClr val="333333"/>
                </a:solidFill>
                <a:effectLst/>
                <a:latin typeface="small arial"/>
              </a:rPr>
              <a:t>cho</a:t>
            </a:r>
            <a:r>
              <a:rPr lang="en-US" b="0" i="0" dirty="0">
                <a:solidFill>
                  <a:srgbClr val="333333"/>
                </a:solidFill>
                <a:effectLst/>
                <a:latin typeface="small arial"/>
              </a:rPr>
              <a:t> </a:t>
            </a:r>
            <a:r>
              <a:rPr lang="en-US" b="0" i="0" dirty="0" err="1">
                <a:solidFill>
                  <a:srgbClr val="333333"/>
                </a:solidFill>
                <a:effectLst/>
                <a:latin typeface="small arial"/>
              </a:rPr>
              <a:t>xã</a:t>
            </a:r>
            <a:r>
              <a:rPr lang="en-US" b="0" i="0" dirty="0">
                <a:solidFill>
                  <a:srgbClr val="333333"/>
                </a:solidFill>
                <a:effectLst/>
                <a:latin typeface="small arial"/>
              </a:rPr>
              <a:t> </a:t>
            </a:r>
            <a:r>
              <a:rPr lang="en-US" b="0" i="0" dirty="0" err="1">
                <a:solidFill>
                  <a:srgbClr val="333333"/>
                </a:solidFill>
                <a:effectLst/>
                <a:latin typeface="small arial"/>
              </a:rPr>
              <a:t>hội</a:t>
            </a:r>
            <a:r>
              <a:rPr lang="en-US" b="0" i="0" dirty="0">
                <a:solidFill>
                  <a:srgbClr val="333333"/>
                </a:solidFill>
                <a:effectLst/>
                <a:latin typeface="small arial"/>
              </a:rPr>
              <a:t> </a:t>
            </a:r>
            <a:r>
              <a:rPr lang="en-US" b="0" i="0" dirty="0" err="1">
                <a:solidFill>
                  <a:srgbClr val="333333"/>
                </a:solidFill>
                <a:effectLst/>
                <a:latin typeface="small arial"/>
              </a:rPr>
              <a:t>lớn</a:t>
            </a:r>
            <a:r>
              <a:rPr lang="en-US" b="0" i="0" dirty="0">
                <a:solidFill>
                  <a:srgbClr val="333333"/>
                </a:solidFill>
                <a:effectLst/>
                <a:latin typeface="small arial"/>
              </a:rPr>
              <a:t>            </a:t>
            </a:r>
            <a:r>
              <a:rPr lang="en-US" b="1" i="0" dirty="0" err="1">
                <a:solidFill>
                  <a:srgbClr val="333333"/>
                </a:solidFill>
                <a:effectLst/>
                <a:latin typeface="small arial"/>
              </a:rPr>
              <a:t>từ</a:t>
            </a:r>
            <a:r>
              <a:rPr lang="en-US" b="1" i="0" dirty="0">
                <a:solidFill>
                  <a:srgbClr val="333333"/>
                </a:solidFill>
                <a:effectLst/>
                <a:latin typeface="small arial"/>
              </a:rPr>
              <a:t> </a:t>
            </a:r>
            <a:r>
              <a:rPr lang="en-US" b="1" i="0" dirty="0" err="1">
                <a:solidFill>
                  <a:srgbClr val="333333"/>
                </a:solidFill>
                <a:effectLst/>
                <a:latin typeface="small arial"/>
              </a:rPr>
              <a:t>trên</a:t>
            </a:r>
            <a:r>
              <a:rPr lang="en-US" b="1" i="0" dirty="0">
                <a:solidFill>
                  <a:srgbClr val="333333"/>
                </a:solidFill>
                <a:effectLst/>
                <a:latin typeface="small arial"/>
              </a:rPr>
              <a:t> 03 </a:t>
            </a:r>
            <a:r>
              <a:rPr lang="en-US" b="1" i="0" dirty="0" err="1">
                <a:solidFill>
                  <a:srgbClr val="333333"/>
                </a:solidFill>
                <a:effectLst/>
                <a:latin typeface="small arial"/>
              </a:rPr>
              <a:t>năm</a:t>
            </a:r>
            <a:r>
              <a:rPr lang="en-US" b="1" i="0" dirty="0">
                <a:solidFill>
                  <a:srgbClr val="333333"/>
                </a:solidFill>
                <a:effectLst/>
                <a:latin typeface="small arial"/>
              </a:rPr>
              <a:t> </a:t>
            </a:r>
            <a:r>
              <a:rPr lang="en-US" b="1" i="0" dirty="0" err="1">
                <a:solidFill>
                  <a:srgbClr val="333333"/>
                </a:solidFill>
                <a:effectLst/>
                <a:latin typeface="small arial"/>
              </a:rPr>
              <a:t>tù</a:t>
            </a:r>
            <a:r>
              <a:rPr lang="en-US" b="1" i="0" dirty="0">
                <a:solidFill>
                  <a:srgbClr val="333333"/>
                </a:solidFill>
                <a:effectLst/>
                <a:latin typeface="small arial"/>
              </a:rPr>
              <a:t> </a:t>
            </a:r>
            <a:r>
              <a:rPr lang="en-US" b="1" i="0" dirty="0" err="1">
                <a:solidFill>
                  <a:srgbClr val="333333"/>
                </a:solidFill>
                <a:effectLst/>
                <a:latin typeface="small arial"/>
              </a:rPr>
              <a:t>đến</a:t>
            </a:r>
            <a:r>
              <a:rPr lang="en-US" b="1" i="0" dirty="0">
                <a:solidFill>
                  <a:srgbClr val="333333"/>
                </a:solidFill>
                <a:effectLst/>
                <a:latin typeface="small arial"/>
              </a:rPr>
              <a:t> 07 </a:t>
            </a:r>
            <a:r>
              <a:rPr lang="en-US" b="1" i="0" dirty="0" err="1">
                <a:solidFill>
                  <a:srgbClr val="333333"/>
                </a:solidFill>
                <a:effectLst/>
                <a:latin typeface="small arial"/>
              </a:rPr>
              <a:t>năm</a:t>
            </a:r>
            <a:r>
              <a:rPr lang="en-US" b="1" i="0" dirty="0">
                <a:solidFill>
                  <a:srgbClr val="333333"/>
                </a:solidFill>
                <a:effectLst/>
                <a:latin typeface="small arial"/>
              </a:rPr>
              <a:t> </a:t>
            </a:r>
            <a:r>
              <a:rPr lang="en-US" b="1" i="0" dirty="0" err="1">
                <a:solidFill>
                  <a:srgbClr val="333333"/>
                </a:solidFill>
                <a:effectLst/>
                <a:latin typeface="small arial"/>
              </a:rPr>
              <a:t>tù</a:t>
            </a:r>
            <a:endParaRPr lang="en-US" b="1" dirty="0"/>
          </a:p>
        </p:txBody>
      </p:sp>
      <p:sp>
        <p:nvSpPr>
          <p:cNvPr id="34" name="Rectangle: Rounded Corners 33">
            <a:extLst>
              <a:ext uri="{FF2B5EF4-FFF2-40B4-BE49-F238E27FC236}">
                <a16:creationId xmlns:a16="http://schemas.microsoft.com/office/drawing/2014/main" id="{C74DF651-61E3-29E7-1D7B-CDE4D9EC7F50}"/>
              </a:ext>
            </a:extLst>
          </p:cNvPr>
          <p:cNvSpPr/>
          <p:nvPr/>
        </p:nvSpPr>
        <p:spPr>
          <a:xfrm>
            <a:off x="6595533" y="4444067"/>
            <a:ext cx="5477934" cy="98699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333333"/>
                </a:solidFill>
                <a:latin typeface="small arial"/>
              </a:rPr>
              <a:t>T</a:t>
            </a:r>
            <a:r>
              <a:rPr lang="en-US" b="0" i="0" dirty="0" err="1">
                <a:solidFill>
                  <a:srgbClr val="333333"/>
                </a:solidFill>
                <a:effectLst/>
                <a:latin typeface="small arial"/>
              </a:rPr>
              <a:t>ội</a:t>
            </a:r>
            <a:r>
              <a:rPr lang="en-US" b="0" i="0" dirty="0">
                <a:solidFill>
                  <a:srgbClr val="333333"/>
                </a:solidFill>
                <a:effectLst/>
                <a:latin typeface="small arial"/>
              </a:rPr>
              <a:t> </a:t>
            </a:r>
            <a:r>
              <a:rPr lang="en-US" b="0" i="0" dirty="0" err="1">
                <a:solidFill>
                  <a:srgbClr val="333333"/>
                </a:solidFill>
                <a:effectLst/>
                <a:latin typeface="small arial"/>
              </a:rPr>
              <a:t>phạm</a:t>
            </a:r>
            <a:r>
              <a:rPr lang="en-US" b="0" i="0" dirty="0">
                <a:solidFill>
                  <a:srgbClr val="333333"/>
                </a:solidFill>
                <a:effectLst/>
                <a:latin typeface="small arial"/>
              </a:rPr>
              <a:t> </a:t>
            </a:r>
            <a:r>
              <a:rPr lang="en-US" b="0" i="0" dirty="0" err="1">
                <a:solidFill>
                  <a:srgbClr val="333333"/>
                </a:solidFill>
                <a:effectLst/>
                <a:latin typeface="small arial"/>
              </a:rPr>
              <a:t>có</a:t>
            </a:r>
            <a:r>
              <a:rPr lang="en-US" b="0" i="0" dirty="0">
                <a:solidFill>
                  <a:srgbClr val="333333"/>
                </a:solidFill>
                <a:effectLst/>
                <a:latin typeface="small arial"/>
              </a:rPr>
              <a:t> </a:t>
            </a:r>
            <a:r>
              <a:rPr lang="en-US" b="0" i="0" dirty="0" err="1">
                <a:solidFill>
                  <a:srgbClr val="333333"/>
                </a:solidFill>
                <a:effectLst/>
                <a:latin typeface="small arial"/>
              </a:rPr>
              <a:t>tính</a:t>
            </a:r>
            <a:r>
              <a:rPr lang="en-US" b="0" i="0" dirty="0">
                <a:solidFill>
                  <a:srgbClr val="333333"/>
                </a:solidFill>
                <a:effectLst/>
                <a:latin typeface="small arial"/>
              </a:rPr>
              <a:t> </a:t>
            </a:r>
            <a:r>
              <a:rPr lang="en-US" b="0" i="0" dirty="0" err="1">
                <a:solidFill>
                  <a:srgbClr val="333333"/>
                </a:solidFill>
                <a:effectLst/>
                <a:latin typeface="small arial"/>
              </a:rPr>
              <a:t>chất</a:t>
            </a:r>
            <a:r>
              <a:rPr lang="en-US" b="0" i="0" dirty="0">
                <a:solidFill>
                  <a:srgbClr val="333333"/>
                </a:solidFill>
                <a:effectLst/>
                <a:latin typeface="small arial"/>
              </a:rPr>
              <a:t> </a:t>
            </a:r>
            <a:r>
              <a:rPr lang="en-US" b="0" i="0" dirty="0" err="1">
                <a:solidFill>
                  <a:srgbClr val="333333"/>
                </a:solidFill>
                <a:effectLst/>
                <a:latin typeface="small arial"/>
              </a:rPr>
              <a:t>và</a:t>
            </a:r>
            <a:r>
              <a:rPr lang="en-US" b="0" i="0" dirty="0">
                <a:solidFill>
                  <a:srgbClr val="333333"/>
                </a:solidFill>
                <a:effectLst/>
                <a:latin typeface="small arial"/>
              </a:rPr>
              <a:t> </a:t>
            </a:r>
            <a:r>
              <a:rPr lang="en-US" b="0" i="0" dirty="0" err="1">
                <a:solidFill>
                  <a:srgbClr val="333333"/>
                </a:solidFill>
                <a:effectLst/>
                <a:latin typeface="small arial"/>
              </a:rPr>
              <a:t>mức</a:t>
            </a:r>
            <a:r>
              <a:rPr lang="en-US" b="0" i="0" dirty="0">
                <a:solidFill>
                  <a:srgbClr val="333333"/>
                </a:solidFill>
                <a:effectLst/>
                <a:latin typeface="small arial"/>
              </a:rPr>
              <a:t> </a:t>
            </a:r>
            <a:r>
              <a:rPr lang="en-US" b="0" i="0" dirty="0" err="1">
                <a:solidFill>
                  <a:srgbClr val="333333"/>
                </a:solidFill>
                <a:effectLst/>
                <a:latin typeface="small arial"/>
              </a:rPr>
              <a:t>độ</a:t>
            </a:r>
            <a:r>
              <a:rPr lang="en-US" b="0" i="0" dirty="0">
                <a:solidFill>
                  <a:srgbClr val="333333"/>
                </a:solidFill>
                <a:effectLst/>
                <a:latin typeface="small arial"/>
              </a:rPr>
              <a:t> </a:t>
            </a:r>
            <a:r>
              <a:rPr lang="en-US" b="0" i="0" dirty="0" err="1">
                <a:solidFill>
                  <a:srgbClr val="333333"/>
                </a:solidFill>
                <a:effectLst/>
                <a:latin typeface="small arial"/>
              </a:rPr>
              <a:t>nguy</a:t>
            </a:r>
            <a:r>
              <a:rPr lang="en-US" b="0" i="0" dirty="0">
                <a:solidFill>
                  <a:srgbClr val="333333"/>
                </a:solidFill>
                <a:effectLst/>
                <a:latin typeface="small arial"/>
              </a:rPr>
              <a:t> </a:t>
            </a:r>
            <a:r>
              <a:rPr lang="en-US" b="0" i="0" dirty="0" err="1">
                <a:solidFill>
                  <a:srgbClr val="333333"/>
                </a:solidFill>
                <a:effectLst/>
                <a:latin typeface="small arial"/>
              </a:rPr>
              <a:t>hiểm</a:t>
            </a:r>
            <a:r>
              <a:rPr lang="en-US" b="0" i="0" dirty="0">
                <a:solidFill>
                  <a:srgbClr val="333333"/>
                </a:solidFill>
                <a:effectLst/>
                <a:latin typeface="small arial"/>
              </a:rPr>
              <a:t> </a:t>
            </a:r>
            <a:r>
              <a:rPr lang="en-US" b="0" i="0" dirty="0" err="1">
                <a:solidFill>
                  <a:srgbClr val="333333"/>
                </a:solidFill>
                <a:effectLst/>
                <a:latin typeface="small arial"/>
              </a:rPr>
              <a:t>cho</a:t>
            </a:r>
            <a:r>
              <a:rPr lang="en-US" b="0" i="0" dirty="0">
                <a:solidFill>
                  <a:srgbClr val="333333"/>
                </a:solidFill>
                <a:effectLst/>
                <a:latin typeface="small arial"/>
              </a:rPr>
              <a:t> </a:t>
            </a:r>
            <a:r>
              <a:rPr lang="en-US" b="0" i="0" dirty="0" err="1">
                <a:solidFill>
                  <a:srgbClr val="333333"/>
                </a:solidFill>
                <a:effectLst/>
                <a:latin typeface="small arial"/>
              </a:rPr>
              <a:t>xã</a:t>
            </a:r>
            <a:r>
              <a:rPr lang="en-US" b="0" i="0" dirty="0">
                <a:solidFill>
                  <a:srgbClr val="333333"/>
                </a:solidFill>
                <a:effectLst/>
                <a:latin typeface="small arial"/>
              </a:rPr>
              <a:t> </a:t>
            </a:r>
            <a:r>
              <a:rPr lang="en-US" b="0" i="0" dirty="0" err="1">
                <a:solidFill>
                  <a:srgbClr val="333333"/>
                </a:solidFill>
                <a:effectLst/>
                <a:latin typeface="small arial"/>
              </a:rPr>
              <a:t>hội</a:t>
            </a:r>
            <a:r>
              <a:rPr lang="en-US" b="0" i="0" dirty="0">
                <a:solidFill>
                  <a:srgbClr val="333333"/>
                </a:solidFill>
                <a:effectLst/>
                <a:latin typeface="small arial"/>
              </a:rPr>
              <a:t> </a:t>
            </a:r>
            <a:r>
              <a:rPr lang="en-US" b="0" i="0" dirty="0" err="1">
                <a:solidFill>
                  <a:srgbClr val="333333"/>
                </a:solidFill>
                <a:effectLst/>
                <a:latin typeface="small arial"/>
              </a:rPr>
              <a:t>rất</a:t>
            </a:r>
            <a:r>
              <a:rPr lang="en-US" b="0" i="0" dirty="0">
                <a:solidFill>
                  <a:srgbClr val="333333"/>
                </a:solidFill>
                <a:effectLst/>
                <a:latin typeface="small arial"/>
              </a:rPr>
              <a:t> </a:t>
            </a:r>
            <a:r>
              <a:rPr lang="en-US" b="0" i="0" dirty="0" err="1">
                <a:solidFill>
                  <a:srgbClr val="333333"/>
                </a:solidFill>
                <a:effectLst/>
                <a:latin typeface="small arial"/>
              </a:rPr>
              <a:t>lớn</a:t>
            </a:r>
            <a:r>
              <a:rPr lang="en-US" b="0" i="0" dirty="0">
                <a:solidFill>
                  <a:srgbClr val="333333"/>
                </a:solidFill>
                <a:effectLst/>
                <a:latin typeface="small arial"/>
              </a:rPr>
              <a:t>             </a:t>
            </a:r>
            <a:r>
              <a:rPr lang="en-US" b="1" i="0" dirty="0" err="1">
                <a:solidFill>
                  <a:srgbClr val="FF0000"/>
                </a:solidFill>
                <a:effectLst/>
                <a:latin typeface="small arial"/>
              </a:rPr>
              <a:t>từ</a:t>
            </a:r>
            <a:r>
              <a:rPr lang="en-US" b="1" i="0" dirty="0">
                <a:solidFill>
                  <a:srgbClr val="FF0000"/>
                </a:solidFill>
                <a:effectLst/>
                <a:latin typeface="small arial"/>
              </a:rPr>
              <a:t> </a:t>
            </a:r>
            <a:r>
              <a:rPr lang="en-US" b="1" i="0" dirty="0" err="1">
                <a:solidFill>
                  <a:srgbClr val="FF0000"/>
                </a:solidFill>
                <a:effectLst/>
                <a:latin typeface="small arial"/>
              </a:rPr>
              <a:t>trên</a:t>
            </a:r>
            <a:r>
              <a:rPr lang="en-US" b="1" i="0" dirty="0">
                <a:solidFill>
                  <a:srgbClr val="FF0000"/>
                </a:solidFill>
                <a:effectLst/>
                <a:latin typeface="small arial"/>
              </a:rPr>
              <a:t> 07 </a:t>
            </a:r>
            <a:r>
              <a:rPr lang="en-US" b="1" i="0" dirty="0" err="1">
                <a:solidFill>
                  <a:srgbClr val="FF0000"/>
                </a:solidFill>
                <a:effectLst/>
                <a:latin typeface="small arial"/>
              </a:rPr>
              <a:t>năm</a:t>
            </a:r>
            <a:r>
              <a:rPr lang="en-US" b="1" i="0" dirty="0">
                <a:solidFill>
                  <a:srgbClr val="FF0000"/>
                </a:solidFill>
                <a:effectLst/>
                <a:latin typeface="small arial"/>
              </a:rPr>
              <a:t> </a:t>
            </a:r>
            <a:r>
              <a:rPr lang="en-US" b="1" i="0" dirty="0" err="1">
                <a:solidFill>
                  <a:srgbClr val="FF0000"/>
                </a:solidFill>
                <a:effectLst/>
                <a:latin typeface="small arial"/>
              </a:rPr>
              <a:t>tù</a:t>
            </a:r>
            <a:r>
              <a:rPr lang="en-US" b="1" i="0" dirty="0">
                <a:solidFill>
                  <a:srgbClr val="FF0000"/>
                </a:solidFill>
                <a:effectLst/>
                <a:latin typeface="small arial"/>
              </a:rPr>
              <a:t> </a:t>
            </a:r>
            <a:r>
              <a:rPr lang="en-US" b="1" i="0" dirty="0" err="1">
                <a:solidFill>
                  <a:srgbClr val="FF0000"/>
                </a:solidFill>
                <a:effectLst/>
                <a:latin typeface="small arial"/>
              </a:rPr>
              <a:t>đến</a:t>
            </a:r>
            <a:r>
              <a:rPr lang="en-US" b="1" i="0" dirty="0">
                <a:solidFill>
                  <a:srgbClr val="FF0000"/>
                </a:solidFill>
                <a:effectLst/>
                <a:latin typeface="small arial"/>
              </a:rPr>
              <a:t> 15 </a:t>
            </a:r>
            <a:r>
              <a:rPr lang="en-US" b="1" i="0" dirty="0" err="1">
                <a:solidFill>
                  <a:srgbClr val="FF0000"/>
                </a:solidFill>
                <a:effectLst/>
                <a:latin typeface="small arial"/>
              </a:rPr>
              <a:t>năm</a:t>
            </a:r>
            <a:r>
              <a:rPr lang="en-US" b="1" i="0" dirty="0">
                <a:solidFill>
                  <a:srgbClr val="FF0000"/>
                </a:solidFill>
                <a:effectLst/>
                <a:latin typeface="small arial"/>
              </a:rPr>
              <a:t> </a:t>
            </a:r>
            <a:r>
              <a:rPr lang="en-US" b="1" i="0" dirty="0" err="1">
                <a:solidFill>
                  <a:srgbClr val="FF0000"/>
                </a:solidFill>
                <a:effectLst/>
                <a:latin typeface="small arial"/>
              </a:rPr>
              <a:t>tù</a:t>
            </a:r>
            <a:endParaRPr lang="en-US" b="1" dirty="0">
              <a:solidFill>
                <a:srgbClr val="FF0000"/>
              </a:solidFill>
            </a:endParaRPr>
          </a:p>
        </p:txBody>
      </p:sp>
      <p:sp>
        <p:nvSpPr>
          <p:cNvPr id="35" name="Rectangle: Rounded Corners 34">
            <a:extLst>
              <a:ext uri="{FF2B5EF4-FFF2-40B4-BE49-F238E27FC236}">
                <a16:creationId xmlns:a16="http://schemas.microsoft.com/office/drawing/2014/main" id="{EF14A95C-399A-D85D-DFBA-5B2495508867}"/>
              </a:ext>
            </a:extLst>
          </p:cNvPr>
          <p:cNvSpPr/>
          <p:nvPr/>
        </p:nvSpPr>
        <p:spPr>
          <a:xfrm>
            <a:off x="6595533" y="5605174"/>
            <a:ext cx="5477934" cy="98699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0" i="0" dirty="0">
                <a:solidFill>
                  <a:schemeClr val="bg1"/>
                </a:solidFill>
                <a:effectLst/>
                <a:latin typeface="small arial"/>
              </a:rPr>
              <a:t>T</a:t>
            </a:r>
            <a:r>
              <a:rPr lang="vi-VN" b="0" i="0" dirty="0">
                <a:solidFill>
                  <a:schemeClr val="bg1"/>
                </a:solidFill>
                <a:effectLst/>
                <a:latin typeface="small arial"/>
              </a:rPr>
              <a:t>ội phạm có tính chất và mức độ nguy hiểm cho xã hội đặc biệt lớn </a:t>
            </a:r>
            <a:r>
              <a:rPr lang="en-US" dirty="0">
                <a:solidFill>
                  <a:schemeClr val="bg1"/>
                </a:solidFill>
                <a:latin typeface="small arial"/>
              </a:rPr>
              <a:t>           </a:t>
            </a:r>
            <a:r>
              <a:rPr lang="vi-VN" b="1" i="0" dirty="0">
                <a:solidFill>
                  <a:schemeClr val="bg1"/>
                </a:solidFill>
                <a:effectLst/>
                <a:latin typeface="small arial"/>
              </a:rPr>
              <a:t>từ trên 15 năm tù đến 20 năm tù, tù chung thân hoặc tử hình</a:t>
            </a:r>
            <a:endParaRPr lang="en-US" b="1" dirty="0">
              <a:solidFill>
                <a:schemeClr val="bg1"/>
              </a:solidFill>
            </a:endParaRPr>
          </a:p>
        </p:txBody>
      </p:sp>
      <p:sp>
        <p:nvSpPr>
          <p:cNvPr id="36" name="Arrow: Right 35">
            <a:extLst>
              <a:ext uri="{FF2B5EF4-FFF2-40B4-BE49-F238E27FC236}">
                <a16:creationId xmlns:a16="http://schemas.microsoft.com/office/drawing/2014/main" id="{2EC3C992-E695-F1E8-D684-F611DC92FFAD}"/>
              </a:ext>
            </a:extLst>
          </p:cNvPr>
          <p:cNvSpPr/>
          <p:nvPr/>
        </p:nvSpPr>
        <p:spPr>
          <a:xfrm>
            <a:off x="7840133" y="2514599"/>
            <a:ext cx="414867" cy="67733"/>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7" name="Arrow: Right 36">
            <a:extLst>
              <a:ext uri="{FF2B5EF4-FFF2-40B4-BE49-F238E27FC236}">
                <a16:creationId xmlns:a16="http://schemas.microsoft.com/office/drawing/2014/main" id="{D70D0F75-3EAD-C520-BBE7-C53A926FAFC7}"/>
              </a:ext>
            </a:extLst>
          </p:cNvPr>
          <p:cNvSpPr/>
          <p:nvPr/>
        </p:nvSpPr>
        <p:spPr>
          <a:xfrm>
            <a:off x="7747000" y="3767668"/>
            <a:ext cx="423333" cy="6773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4C61C8E2-A09F-1D94-3EE3-FD327D00433C}"/>
              </a:ext>
            </a:extLst>
          </p:cNvPr>
          <p:cNvSpPr/>
          <p:nvPr/>
        </p:nvSpPr>
        <p:spPr>
          <a:xfrm>
            <a:off x="7958666" y="5053852"/>
            <a:ext cx="423333" cy="677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751CC524-1177-F86F-6281-6E45C4697538}"/>
              </a:ext>
            </a:extLst>
          </p:cNvPr>
          <p:cNvSpPr/>
          <p:nvPr/>
        </p:nvSpPr>
        <p:spPr>
          <a:xfrm>
            <a:off x="7967132" y="6107645"/>
            <a:ext cx="414867" cy="67733"/>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40" name="Slide Number Placeholder 39">
            <a:extLst>
              <a:ext uri="{FF2B5EF4-FFF2-40B4-BE49-F238E27FC236}">
                <a16:creationId xmlns:a16="http://schemas.microsoft.com/office/drawing/2014/main" id="{80E704B4-D4FC-D00E-245A-7A7B553EB293}"/>
              </a:ext>
            </a:extLst>
          </p:cNvPr>
          <p:cNvSpPr>
            <a:spLocks noGrp="1"/>
          </p:cNvSpPr>
          <p:nvPr>
            <p:ph type="sldNum" sz="quarter" idx="12"/>
          </p:nvPr>
        </p:nvSpPr>
        <p:spPr/>
        <p:txBody>
          <a:bodyPr/>
          <a:lstStyle/>
          <a:p>
            <a:fld id="{EAB43655-9951-417E-8DAD-82CDD8B26720}" type="slidenum">
              <a:rPr lang="en-US" smtClean="0"/>
              <a:t>13</a:t>
            </a:fld>
            <a:endParaRPr lang="en-US"/>
          </a:p>
        </p:txBody>
      </p:sp>
    </p:spTree>
    <p:extLst>
      <p:ext uri="{BB962C8B-B14F-4D97-AF65-F5344CB8AC3E}">
        <p14:creationId xmlns:p14="http://schemas.microsoft.com/office/powerpoint/2010/main" val="22145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randombar(horizontal)">
                                      <p:cBhvr>
                                        <p:cTn id="33" dur="500"/>
                                        <p:tgtEl>
                                          <p:spTgt spid="28"/>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randombar(horizontal)">
                                      <p:cBhvr>
                                        <p:cTn id="36" dur="500"/>
                                        <p:tgtEl>
                                          <p:spTgt spid="32"/>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randombar(horizontal)">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circle(in)">
                                      <p:cBhvr>
                                        <p:cTn id="44" dur="2000"/>
                                        <p:tgtEl>
                                          <p:spTgt spid="29"/>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circle(in)">
                                      <p:cBhvr>
                                        <p:cTn id="47" dur="2000"/>
                                        <p:tgtEl>
                                          <p:spTgt spid="33"/>
                                        </p:tgtEl>
                                      </p:cBhvr>
                                    </p:animEffect>
                                  </p:childTnLst>
                                </p:cTn>
                              </p:par>
                              <p:par>
                                <p:cTn id="48" presetID="6" presetClass="entr" presetSubtype="16"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circle(in)">
                                      <p:cBhvr>
                                        <p:cTn id="50" dur="20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down)">
                                      <p:cBhvr>
                                        <p:cTn id="55" dur="500"/>
                                        <p:tgtEl>
                                          <p:spTgt spid="3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down)">
                                      <p:cBhvr>
                                        <p:cTn id="58" dur="500"/>
                                        <p:tgtEl>
                                          <p:spTgt spid="34"/>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down)">
                                      <p:cBhvr>
                                        <p:cTn id="61" dur="5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barn(inVertical)">
                                      <p:cBhvr>
                                        <p:cTn id="66" dur="500"/>
                                        <p:tgtEl>
                                          <p:spTgt spid="31"/>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barn(inVertical)">
                                      <p:cBhvr>
                                        <p:cTn id="69" dur="500"/>
                                        <p:tgtEl>
                                          <p:spTgt spid="35"/>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barn(inVertical)">
                                      <p:cBhvr>
                                        <p:cTn id="7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7"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120846" y="77833"/>
            <a:ext cx="947477" cy="414359"/>
          </a:xfrm>
          <a:prstGeom prst="rect">
            <a:avLst/>
          </a:prstGeom>
        </p:spPr>
      </p:pic>
      <p:sp>
        <p:nvSpPr>
          <p:cNvPr id="5" name="Rectangle 4"/>
          <p:cNvSpPr/>
          <p:nvPr/>
        </p:nvSpPr>
        <p:spPr>
          <a:xfrm>
            <a:off x="1758462" y="237378"/>
            <a:ext cx="8651630" cy="584775"/>
          </a:xfrm>
          <a:prstGeom prst="rect">
            <a:avLst/>
          </a:prstGeom>
        </p:spPr>
        <p:txBody>
          <a:bodyPr wrap="square">
            <a:spAutoFit/>
          </a:bodyPr>
          <a:lstStyle/>
          <a:p>
            <a:pPr marL="182880" lvl="0" algn="ct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 </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3. </a:t>
            </a: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CẤU THÀNH TỘI PHẠM</a:t>
            </a:r>
          </a:p>
        </p:txBody>
      </p:sp>
      <p:pic>
        <p:nvPicPr>
          <p:cNvPr id="7" name="Picture 6">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714"/>
          <a:stretch/>
        </p:blipFill>
        <p:spPr>
          <a:xfrm>
            <a:off x="-1" y="0"/>
            <a:ext cx="583475" cy="598777"/>
          </a:xfrm>
          <a:prstGeom prst="rect">
            <a:avLst/>
          </a:prstGeom>
        </p:spPr>
      </p:pic>
      <p:pic>
        <p:nvPicPr>
          <p:cNvPr id="15" name="Picture 2" descr="Framework Circumference Ring - Free GIF on Pixabay - Pixabay"/>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170113" y="1443227"/>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670221" y="1570054"/>
            <a:ext cx="2853732" cy="1858945"/>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MẶT KHÁCH QUAN</a:t>
            </a:r>
          </a:p>
        </p:txBody>
      </p:sp>
      <p:sp>
        <p:nvSpPr>
          <p:cNvPr id="17" name="Oval 16"/>
          <p:cNvSpPr/>
          <p:nvPr/>
        </p:nvSpPr>
        <p:spPr>
          <a:xfrm>
            <a:off x="670221" y="4297220"/>
            <a:ext cx="2853732" cy="1858945"/>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CHỦ THỂ</a:t>
            </a:r>
          </a:p>
        </p:txBody>
      </p:sp>
      <p:sp>
        <p:nvSpPr>
          <p:cNvPr id="18" name="Oval 17"/>
          <p:cNvSpPr/>
          <p:nvPr/>
        </p:nvSpPr>
        <p:spPr>
          <a:xfrm>
            <a:off x="5620047" y="1570055"/>
            <a:ext cx="2853732" cy="185894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MẶT CHỦ QUAN</a:t>
            </a:r>
          </a:p>
        </p:txBody>
      </p:sp>
      <p:sp>
        <p:nvSpPr>
          <p:cNvPr id="19" name="Oval 18"/>
          <p:cNvSpPr/>
          <p:nvPr/>
        </p:nvSpPr>
        <p:spPr>
          <a:xfrm>
            <a:off x="5620047" y="4275309"/>
            <a:ext cx="2853732" cy="185894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KHÁCH THỂ</a:t>
            </a:r>
          </a:p>
        </p:txBody>
      </p:sp>
      <p:sp>
        <p:nvSpPr>
          <p:cNvPr id="2" name="Callout: Quad Arrow 1">
            <a:extLst>
              <a:ext uri="{FF2B5EF4-FFF2-40B4-BE49-F238E27FC236}">
                <a16:creationId xmlns:a16="http://schemas.microsoft.com/office/drawing/2014/main" id="{FB9D4D42-9042-E48F-92A8-E88D7817348E}"/>
              </a:ext>
            </a:extLst>
          </p:cNvPr>
          <p:cNvSpPr/>
          <p:nvPr/>
        </p:nvSpPr>
        <p:spPr>
          <a:xfrm>
            <a:off x="3225800" y="2416364"/>
            <a:ext cx="2565400" cy="2878667"/>
          </a:xfrm>
          <a:prstGeom prst="quadArrowCallout">
            <a:avLst>
              <a:gd name="adj1" fmla="val 4047"/>
              <a:gd name="adj2" fmla="val 5974"/>
              <a:gd name="adj3" fmla="val 16535"/>
              <a:gd name="adj4" fmla="val 1812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9157268-331D-5769-EF4C-478F56C23E33}"/>
              </a:ext>
            </a:extLst>
          </p:cNvPr>
          <p:cNvSpPr>
            <a:spLocks noGrp="1"/>
          </p:cNvSpPr>
          <p:nvPr>
            <p:ph type="sldNum" sz="quarter" idx="12"/>
          </p:nvPr>
        </p:nvSpPr>
        <p:spPr/>
        <p:txBody>
          <a:bodyPr/>
          <a:lstStyle/>
          <a:p>
            <a:fld id="{EAB43655-9951-417E-8DAD-82CDD8B26720}" type="slidenum">
              <a:rPr lang="en-US" smtClean="0"/>
              <a:t>14</a:t>
            </a:fld>
            <a:endParaRPr lang="en-US"/>
          </a:p>
        </p:txBody>
      </p:sp>
    </p:spTree>
    <p:extLst>
      <p:ext uri="{BB962C8B-B14F-4D97-AF65-F5344CB8AC3E}">
        <p14:creationId xmlns:p14="http://schemas.microsoft.com/office/powerpoint/2010/main" val="153791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arn(inVertical)">
                                      <p:cBhvr>
                                        <p:cTn id="18" dur="500"/>
                                        <p:tgtEl>
                                          <p:spTgt spid="19"/>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arn(inVertical)">
                                      <p:cBhvr>
                                        <p:cTn id="21" dur="500"/>
                                        <p:tgtEl>
                                          <p:spTgt spid="18"/>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185033" y="140393"/>
            <a:ext cx="1006967" cy="440376"/>
          </a:xfrm>
          <a:prstGeom prst="rect">
            <a:avLst/>
          </a:prstGeom>
        </p:spPr>
      </p:pic>
      <p:sp>
        <p:nvSpPr>
          <p:cNvPr id="5" name="Rectangle 4"/>
          <p:cNvSpPr/>
          <p:nvPr/>
        </p:nvSpPr>
        <p:spPr>
          <a:xfrm>
            <a:off x="1758462" y="237378"/>
            <a:ext cx="8651630" cy="584775"/>
          </a:xfrm>
          <a:prstGeom prst="rect">
            <a:avLst/>
          </a:prstGeom>
        </p:spPr>
        <p:txBody>
          <a:bodyPr wrap="square">
            <a:spAutoFit/>
          </a:bodyPr>
          <a:lstStyle/>
          <a:p>
            <a:pPr marL="182880" lvl="0" algn="ct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 </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4. </a:t>
            </a: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CẤU THÀNH TỘI PHẠM</a:t>
            </a:r>
          </a:p>
        </p:txBody>
      </p:sp>
      <p:pic>
        <p:nvPicPr>
          <p:cNvPr id="7" name="Picture 6">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714"/>
          <a:stretch/>
        </p:blipFill>
        <p:spPr>
          <a:xfrm>
            <a:off x="-1" y="0"/>
            <a:ext cx="668867" cy="721163"/>
          </a:xfrm>
          <a:prstGeom prst="rect">
            <a:avLst/>
          </a:prstGeom>
        </p:spPr>
      </p:pic>
      <p:pic>
        <p:nvPicPr>
          <p:cNvPr id="8196" name="Picture 4" descr="Tội Mua Bán Người Dưới 16 Tuổi - LUẬT SƯ BÀO CHỮA GIỎI No.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393" y="1056157"/>
            <a:ext cx="3612126" cy="50464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Slide Number Placeholder 1">
            <a:extLst>
              <a:ext uri="{FF2B5EF4-FFF2-40B4-BE49-F238E27FC236}">
                <a16:creationId xmlns:a16="http://schemas.microsoft.com/office/drawing/2014/main" id="{9D14207D-05D5-49B3-6932-B1C0DF52FACA}"/>
              </a:ext>
            </a:extLst>
          </p:cNvPr>
          <p:cNvSpPr>
            <a:spLocks noGrp="1"/>
          </p:cNvSpPr>
          <p:nvPr>
            <p:ph type="sldNum" sz="quarter" idx="12"/>
          </p:nvPr>
        </p:nvSpPr>
        <p:spPr/>
        <p:txBody>
          <a:bodyPr/>
          <a:lstStyle/>
          <a:p>
            <a:fld id="{EAB43655-9951-417E-8DAD-82CDD8B26720}" type="slidenum">
              <a:rPr lang="en-US" smtClean="0"/>
              <a:t>15</a:t>
            </a:fld>
            <a:endParaRPr lang="en-US"/>
          </a:p>
        </p:txBody>
      </p:sp>
      <p:sp>
        <p:nvSpPr>
          <p:cNvPr id="3" name="Rectangle: Rounded Corners 2">
            <a:extLst>
              <a:ext uri="{FF2B5EF4-FFF2-40B4-BE49-F238E27FC236}">
                <a16:creationId xmlns:a16="http://schemas.microsoft.com/office/drawing/2014/main" id="{38C48CDE-53DE-550B-14E2-DA112D49FA88}"/>
              </a:ext>
            </a:extLst>
          </p:cNvPr>
          <p:cNvSpPr/>
          <p:nvPr/>
        </p:nvSpPr>
        <p:spPr>
          <a:xfrm>
            <a:off x="4809338" y="1198476"/>
            <a:ext cx="2954867" cy="872067"/>
          </a:xfrm>
          <a:prstGeom prst="roundRect">
            <a:avLst/>
          </a:prstGeom>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r>
              <a:rPr lang="en-US" sz="2000" b="1" dirty="0"/>
              <a:t>KHÁCH THỂ </a:t>
            </a:r>
            <a:r>
              <a:rPr lang="en-US" sz="2000" b="1" dirty="0" err="1"/>
              <a:t>của</a:t>
            </a:r>
            <a:r>
              <a:rPr lang="en-US" sz="2000" b="1" dirty="0"/>
              <a:t> </a:t>
            </a:r>
            <a:r>
              <a:rPr lang="en-US" sz="2000" b="1" dirty="0" err="1"/>
              <a:t>tội</a:t>
            </a:r>
            <a:r>
              <a:rPr lang="en-US" sz="2000" b="1" dirty="0"/>
              <a:t> </a:t>
            </a:r>
            <a:r>
              <a:rPr lang="en-US" sz="2000" b="1" dirty="0" err="1"/>
              <a:t>phạm</a:t>
            </a:r>
            <a:endParaRPr lang="en-US" sz="2000" b="1" dirty="0"/>
          </a:p>
        </p:txBody>
      </p:sp>
      <p:sp>
        <p:nvSpPr>
          <p:cNvPr id="6" name="Arrow: Right 5">
            <a:extLst>
              <a:ext uri="{FF2B5EF4-FFF2-40B4-BE49-F238E27FC236}">
                <a16:creationId xmlns:a16="http://schemas.microsoft.com/office/drawing/2014/main" id="{2C488966-7CB8-74FE-D7F4-8D3E55A09090}"/>
              </a:ext>
            </a:extLst>
          </p:cNvPr>
          <p:cNvSpPr/>
          <p:nvPr/>
        </p:nvSpPr>
        <p:spPr>
          <a:xfrm rot="5400000">
            <a:off x="5850737" y="2533472"/>
            <a:ext cx="872069" cy="16634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F1D6D04D-6F55-A637-ECF9-91EFACDED137}"/>
              </a:ext>
            </a:extLst>
          </p:cNvPr>
          <p:cNvSpPr/>
          <p:nvPr/>
        </p:nvSpPr>
        <p:spPr>
          <a:xfrm>
            <a:off x="4689958" y="3429000"/>
            <a:ext cx="3193627" cy="2650067"/>
          </a:xfrm>
          <a:prstGeom prst="hexagon">
            <a:avLst/>
          </a:prstGeom>
          <a:solidFill>
            <a:srgbClr val="00B0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dirty="0">
                <a:solidFill>
                  <a:schemeClr val="accent2">
                    <a:lumMod val="75000"/>
                  </a:schemeClr>
                </a:solidFill>
              </a:rPr>
              <a:t>Quan </a:t>
            </a:r>
            <a:r>
              <a:rPr lang="en-US" sz="2400" b="1" u="sng" dirty="0" err="1">
                <a:solidFill>
                  <a:schemeClr val="accent2">
                    <a:lumMod val="75000"/>
                  </a:schemeClr>
                </a:solidFill>
              </a:rPr>
              <a:t>hệ</a:t>
            </a:r>
            <a:r>
              <a:rPr lang="en-US" sz="2400" b="1" u="sng" dirty="0">
                <a:solidFill>
                  <a:schemeClr val="accent2">
                    <a:lumMod val="75000"/>
                  </a:schemeClr>
                </a:solidFill>
              </a:rPr>
              <a:t> </a:t>
            </a:r>
            <a:r>
              <a:rPr lang="en-US" sz="2400" b="1" u="sng" dirty="0" err="1">
                <a:solidFill>
                  <a:schemeClr val="accent2">
                    <a:lumMod val="75000"/>
                  </a:schemeClr>
                </a:solidFill>
              </a:rPr>
              <a:t>xã</a:t>
            </a:r>
            <a:r>
              <a:rPr lang="en-US" sz="2400" b="1" u="sng" dirty="0">
                <a:solidFill>
                  <a:schemeClr val="accent2">
                    <a:lumMod val="75000"/>
                  </a:schemeClr>
                </a:solidFill>
              </a:rPr>
              <a:t> </a:t>
            </a:r>
            <a:r>
              <a:rPr lang="en-US" sz="2400" b="1" u="sng" dirty="0" err="1">
                <a:solidFill>
                  <a:schemeClr val="accent2">
                    <a:lumMod val="75000"/>
                  </a:schemeClr>
                </a:solidFill>
              </a:rPr>
              <a:t>hội</a:t>
            </a:r>
            <a:r>
              <a:rPr lang="en-US" sz="2400" b="1" u="sng" dirty="0">
                <a:solidFill>
                  <a:schemeClr val="accent2">
                    <a:lumMod val="75000"/>
                  </a:schemeClr>
                </a:solidFill>
              </a:rPr>
              <a:t> </a:t>
            </a:r>
            <a:r>
              <a:rPr lang="en-US" sz="2400" b="1" dirty="0" err="1">
                <a:solidFill>
                  <a:schemeClr val="tx1"/>
                </a:solidFill>
              </a:rPr>
              <a:t>được</a:t>
            </a:r>
            <a:r>
              <a:rPr lang="en-US" sz="2400" b="1" dirty="0">
                <a:solidFill>
                  <a:schemeClr val="tx1"/>
                </a:solidFill>
              </a:rPr>
              <a:t> LHS </a:t>
            </a:r>
            <a:r>
              <a:rPr lang="en-US" sz="2400" b="1" dirty="0" err="1">
                <a:solidFill>
                  <a:schemeClr val="tx1"/>
                </a:solidFill>
              </a:rPr>
              <a:t>bảo</a:t>
            </a:r>
            <a:r>
              <a:rPr lang="en-US" sz="2400" b="1" dirty="0">
                <a:solidFill>
                  <a:schemeClr val="tx1"/>
                </a:solidFill>
              </a:rPr>
              <a:t> </a:t>
            </a:r>
            <a:r>
              <a:rPr lang="en-US" sz="2400" b="1" dirty="0" err="1">
                <a:solidFill>
                  <a:schemeClr val="tx1"/>
                </a:solidFill>
              </a:rPr>
              <a:t>vệ</a:t>
            </a:r>
            <a:r>
              <a:rPr lang="en-US" sz="2400" b="1" dirty="0">
                <a:solidFill>
                  <a:schemeClr val="tx1"/>
                </a:solidFill>
              </a:rPr>
              <a:t> </a:t>
            </a:r>
            <a:r>
              <a:rPr lang="en-US" sz="2400" b="1" dirty="0" err="1">
                <a:solidFill>
                  <a:schemeClr val="tx1"/>
                </a:solidFill>
              </a:rPr>
              <a:t>và</a:t>
            </a:r>
            <a:r>
              <a:rPr lang="en-US" sz="2400" b="1" dirty="0">
                <a:solidFill>
                  <a:schemeClr val="tx1"/>
                </a:solidFill>
              </a:rPr>
              <a:t> </a:t>
            </a:r>
            <a:r>
              <a:rPr lang="en-US" sz="2400" b="1" dirty="0" err="1">
                <a:solidFill>
                  <a:schemeClr val="tx1"/>
                </a:solidFill>
              </a:rPr>
              <a:t>bị</a:t>
            </a:r>
            <a:r>
              <a:rPr lang="en-US" sz="2400" b="1" dirty="0">
                <a:solidFill>
                  <a:schemeClr val="tx1"/>
                </a:solidFill>
              </a:rPr>
              <a:t> </a:t>
            </a:r>
            <a:r>
              <a:rPr lang="en-US" sz="2400" b="1" dirty="0" err="1">
                <a:solidFill>
                  <a:schemeClr val="tx1"/>
                </a:solidFill>
              </a:rPr>
              <a:t>hành</a:t>
            </a:r>
            <a:r>
              <a:rPr lang="en-US" sz="2400" b="1" dirty="0">
                <a:solidFill>
                  <a:schemeClr val="tx1"/>
                </a:solidFill>
              </a:rPr>
              <a:t> vi </a:t>
            </a:r>
            <a:r>
              <a:rPr lang="en-US" sz="2400" b="1" dirty="0" err="1">
                <a:solidFill>
                  <a:schemeClr val="tx1"/>
                </a:solidFill>
              </a:rPr>
              <a:t>phạm</a:t>
            </a:r>
            <a:r>
              <a:rPr lang="en-US" sz="2400" b="1" dirty="0">
                <a:solidFill>
                  <a:schemeClr val="tx1"/>
                </a:solidFill>
              </a:rPr>
              <a:t> </a:t>
            </a:r>
            <a:r>
              <a:rPr lang="en-US" sz="2400" b="1" dirty="0" err="1">
                <a:solidFill>
                  <a:schemeClr val="tx1"/>
                </a:solidFill>
              </a:rPr>
              <a:t>tội</a:t>
            </a:r>
            <a:r>
              <a:rPr lang="en-US" sz="2400" b="1" dirty="0">
                <a:solidFill>
                  <a:schemeClr val="tx1"/>
                </a:solidFill>
              </a:rPr>
              <a:t> </a:t>
            </a:r>
            <a:r>
              <a:rPr lang="en-US" sz="2400" b="1" dirty="0" err="1">
                <a:solidFill>
                  <a:schemeClr val="tx1"/>
                </a:solidFill>
              </a:rPr>
              <a:t>xâm</a:t>
            </a:r>
            <a:r>
              <a:rPr lang="en-US" sz="2400" b="1" dirty="0">
                <a:solidFill>
                  <a:schemeClr val="tx1"/>
                </a:solidFill>
              </a:rPr>
              <a:t> </a:t>
            </a:r>
            <a:r>
              <a:rPr lang="en-US" sz="2400" b="1" dirty="0" err="1">
                <a:solidFill>
                  <a:schemeClr val="tx1"/>
                </a:solidFill>
              </a:rPr>
              <a:t>phạm</a:t>
            </a:r>
            <a:endParaRPr lang="en-US" sz="2400" b="1" dirty="0">
              <a:solidFill>
                <a:schemeClr val="tx1"/>
              </a:solidFill>
            </a:endParaRPr>
          </a:p>
        </p:txBody>
      </p:sp>
    </p:spTree>
    <p:extLst>
      <p:ext uri="{BB962C8B-B14F-4D97-AF65-F5344CB8AC3E}">
        <p14:creationId xmlns:p14="http://schemas.microsoft.com/office/powerpoint/2010/main" val="337084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112137" y="133014"/>
            <a:ext cx="955183" cy="417729"/>
          </a:xfrm>
          <a:prstGeom prst="rect">
            <a:avLst/>
          </a:prstGeom>
        </p:spPr>
      </p:pic>
      <p:sp>
        <p:nvSpPr>
          <p:cNvPr id="5" name="Rectangle 4"/>
          <p:cNvSpPr/>
          <p:nvPr/>
        </p:nvSpPr>
        <p:spPr>
          <a:xfrm>
            <a:off x="1758462" y="237378"/>
            <a:ext cx="8651630" cy="707886"/>
          </a:xfrm>
          <a:prstGeom prst="rect">
            <a:avLst/>
          </a:prstGeom>
        </p:spPr>
        <p:txBody>
          <a:bodyPr wrap="square">
            <a:spAutoFit/>
          </a:bodyPr>
          <a:lstStyle/>
          <a:p>
            <a:pPr marL="182880" lvl="0" algn="ctr"/>
            <a:r>
              <a:rPr lang="vi-VN" sz="40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 </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4. </a:t>
            </a: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CẤU THÀNH TỘI PHẠM</a:t>
            </a:r>
          </a:p>
        </p:txBody>
      </p:sp>
      <p:pic>
        <p:nvPicPr>
          <p:cNvPr id="6" name="Picture 5">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714"/>
          <a:stretch/>
        </p:blipFill>
        <p:spPr>
          <a:xfrm>
            <a:off x="0" y="0"/>
            <a:ext cx="564185" cy="707887"/>
          </a:xfrm>
          <a:prstGeom prst="rect">
            <a:avLst/>
          </a:prstGeom>
        </p:spPr>
      </p:pic>
      <p:pic>
        <p:nvPicPr>
          <p:cNvPr id="13322" name="Picture 10" descr="Criminal GIF - Find on GIFER"/>
          <p:cNvPicPr>
            <a:picLocks noChangeAspect="1" noChangeArrowheads="1" noCrop="1"/>
          </p:cNvPicPr>
          <p:nvPr/>
        </p:nvPicPr>
        <p:blipFill>
          <a:blip r:embed="rId4">
            <a:clrChange>
              <a:clrFrom>
                <a:srgbClr val="CDCDCD"/>
              </a:clrFrom>
              <a:clrTo>
                <a:srgbClr val="CDCDCD">
                  <a:alpha val="0"/>
                </a:srgbClr>
              </a:clrTo>
            </a:clrChange>
            <a:extLst>
              <a:ext uri="{28A0092B-C50C-407E-A947-70E740481C1C}">
                <a14:useLocalDpi xmlns:a14="http://schemas.microsoft.com/office/drawing/2010/main" val="0"/>
              </a:ext>
            </a:extLst>
          </a:blip>
          <a:srcRect/>
          <a:stretch>
            <a:fillRect/>
          </a:stretch>
        </p:blipFill>
        <p:spPr bwMode="auto">
          <a:xfrm>
            <a:off x="124680" y="1713165"/>
            <a:ext cx="2727491" cy="478023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C474693-854E-F89A-9FB7-5DFEDD9EDB53}"/>
              </a:ext>
            </a:extLst>
          </p:cNvPr>
          <p:cNvSpPr>
            <a:spLocks noGrp="1"/>
          </p:cNvSpPr>
          <p:nvPr>
            <p:ph type="sldNum" sz="quarter" idx="12"/>
          </p:nvPr>
        </p:nvSpPr>
        <p:spPr/>
        <p:txBody>
          <a:bodyPr/>
          <a:lstStyle/>
          <a:p>
            <a:fld id="{EAB43655-9951-417E-8DAD-82CDD8B26720}" type="slidenum">
              <a:rPr lang="en-US" smtClean="0"/>
              <a:t>16</a:t>
            </a:fld>
            <a:endParaRPr lang="en-US"/>
          </a:p>
        </p:txBody>
      </p:sp>
      <p:graphicFrame>
        <p:nvGraphicFramePr>
          <p:cNvPr id="7" name="Diagram 6">
            <a:extLst>
              <a:ext uri="{FF2B5EF4-FFF2-40B4-BE49-F238E27FC236}">
                <a16:creationId xmlns:a16="http://schemas.microsoft.com/office/drawing/2014/main" id="{5E44B5F3-5541-0C19-A3C7-4FBD1024CE9C}"/>
              </a:ext>
            </a:extLst>
          </p:cNvPr>
          <p:cNvGraphicFramePr/>
          <p:nvPr>
            <p:extLst>
              <p:ext uri="{D42A27DB-BD31-4B8C-83A1-F6EECF244321}">
                <p14:modId xmlns:p14="http://schemas.microsoft.com/office/powerpoint/2010/main" val="1899859458"/>
              </p:ext>
            </p:extLst>
          </p:nvPr>
        </p:nvGraphicFramePr>
        <p:xfrm>
          <a:off x="3074703" y="1210733"/>
          <a:ext cx="8651630" cy="56472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226CC371-23DC-94ED-E9AA-BF4E949CB309}"/>
              </a:ext>
            </a:extLst>
          </p:cNvPr>
          <p:cNvSpPr txBox="1"/>
          <p:nvPr/>
        </p:nvSpPr>
        <p:spPr>
          <a:xfrm>
            <a:off x="9209556" y="1628503"/>
            <a:ext cx="2857764" cy="923330"/>
          </a:xfrm>
          <a:prstGeom prst="rect">
            <a:avLst/>
          </a:prstGeom>
          <a:noFill/>
          <a:ln>
            <a:solidFill>
              <a:schemeClr val="bg2">
                <a:lumMod val="75000"/>
              </a:schemeClr>
            </a:solidFill>
          </a:ln>
        </p:spPr>
        <p:txBody>
          <a:bodyPr wrap="square" rtlCol="0">
            <a:spAutoFit/>
          </a:bodyPr>
          <a:lstStyle/>
          <a:p>
            <a:pPr algn="ctr"/>
            <a:r>
              <a:rPr lang="en-US" sz="1800" b="1" kern="0" dirty="0">
                <a:solidFill>
                  <a:schemeClr val="accent6">
                    <a:lumMod val="75000"/>
                  </a:schemeClr>
                </a:solidFill>
                <a:effectLst/>
                <a:latin typeface="Times New Roman" panose="02020603050405020304" pitchFamily="18" charset="0"/>
                <a:ea typeface="Calibri" panose="020F0502020204030204" pitchFamily="34" charset="0"/>
              </a:rPr>
              <a:t>T</a:t>
            </a:r>
            <a:r>
              <a:rPr lang="vi-VN" sz="1800" b="1" kern="0" dirty="0">
                <a:solidFill>
                  <a:schemeClr val="accent6">
                    <a:lumMod val="75000"/>
                  </a:schemeClr>
                </a:solidFill>
                <a:effectLst/>
                <a:latin typeface="Times New Roman" panose="02020603050405020304" pitchFamily="18" charset="0"/>
                <a:ea typeface="Calibri" panose="020F0502020204030204" pitchFamily="34" charset="0"/>
              </a:rPr>
              <a:t>ổng hợp tất cả các </a:t>
            </a:r>
            <a:r>
              <a:rPr lang="en-US" sz="1800" b="1" kern="0" dirty="0">
                <a:solidFill>
                  <a:schemeClr val="accent6">
                    <a:lumMod val="75000"/>
                  </a:schemeClr>
                </a:solidFill>
                <a:effectLst/>
                <a:latin typeface="Times New Roman" panose="02020603050405020304" pitchFamily="18" charset="0"/>
                <a:ea typeface="Calibri" panose="020F0502020204030204" pitchFamily="34" charset="0"/>
              </a:rPr>
              <a:t>QHXH</a:t>
            </a:r>
            <a:r>
              <a:rPr lang="vi-VN" sz="1800" b="1" kern="0" dirty="0">
                <a:solidFill>
                  <a:schemeClr val="accent6">
                    <a:lumMod val="75000"/>
                  </a:schemeClr>
                </a:solidFill>
                <a:effectLst/>
                <a:latin typeface="Times New Roman" panose="02020603050405020304" pitchFamily="18" charset="0"/>
                <a:ea typeface="Calibri" panose="020F0502020204030204" pitchFamily="34" charset="0"/>
              </a:rPr>
              <a:t> </a:t>
            </a:r>
            <a:r>
              <a:rPr lang="vi-VN" sz="1800" kern="0" dirty="0">
                <a:effectLst/>
                <a:latin typeface="Times New Roman" panose="02020603050405020304" pitchFamily="18" charset="0"/>
                <a:ea typeface="Calibri" panose="020F0502020204030204" pitchFamily="34" charset="0"/>
              </a:rPr>
              <a:t>bị tội phạm xâm </a:t>
            </a:r>
            <a:r>
              <a:rPr lang="vi-VN" sz="1800" kern="0" spc="-40" dirty="0">
                <a:effectLst/>
                <a:latin typeface="Times New Roman" panose="02020603050405020304" pitchFamily="18" charset="0"/>
                <a:ea typeface="Calibri" panose="020F0502020204030204" pitchFamily="34" charset="0"/>
              </a:rPr>
              <a:t>hại và được </a:t>
            </a:r>
            <a:r>
              <a:rPr lang="en-US" sz="1800" kern="0" spc="-40" dirty="0">
                <a:effectLst/>
                <a:latin typeface="Times New Roman" panose="02020603050405020304" pitchFamily="18" charset="0"/>
                <a:ea typeface="Calibri" panose="020F0502020204030204" pitchFamily="34" charset="0"/>
              </a:rPr>
              <a:t>LHS</a:t>
            </a:r>
            <a:r>
              <a:rPr lang="vi-VN" sz="1800" kern="0" spc="-40" dirty="0">
                <a:effectLst/>
                <a:latin typeface="Times New Roman" panose="02020603050405020304" pitchFamily="18" charset="0"/>
                <a:ea typeface="Calibri" panose="020F0502020204030204" pitchFamily="34" charset="0"/>
              </a:rPr>
              <a:t> bảo vệ</a:t>
            </a:r>
            <a:endParaRPr lang="en-US" dirty="0"/>
          </a:p>
        </p:txBody>
      </p:sp>
      <p:sp>
        <p:nvSpPr>
          <p:cNvPr id="8" name="Lightning Bolt 7">
            <a:extLst>
              <a:ext uri="{FF2B5EF4-FFF2-40B4-BE49-F238E27FC236}">
                <a16:creationId xmlns:a16="http://schemas.microsoft.com/office/drawing/2014/main" id="{D2023213-F495-4270-BF2D-1228E3A0B576}"/>
              </a:ext>
            </a:extLst>
          </p:cNvPr>
          <p:cNvSpPr/>
          <p:nvPr/>
        </p:nvSpPr>
        <p:spPr>
          <a:xfrm>
            <a:off x="8610600" y="1985554"/>
            <a:ext cx="568234" cy="365125"/>
          </a:xfrm>
          <a:prstGeom prst="lightningBol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peech Bubble: Rectangle with Corners Rounded 8">
            <a:extLst>
              <a:ext uri="{FF2B5EF4-FFF2-40B4-BE49-F238E27FC236}">
                <a16:creationId xmlns:a16="http://schemas.microsoft.com/office/drawing/2014/main" id="{637E0B4D-C5DD-7552-C518-B3B2E252DC01}"/>
              </a:ext>
            </a:extLst>
          </p:cNvPr>
          <p:cNvSpPr/>
          <p:nvPr/>
        </p:nvSpPr>
        <p:spPr>
          <a:xfrm>
            <a:off x="4136571" y="3230880"/>
            <a:ext cx="1698172" cy="2063931"/>
          </a:xfrm>
          <a:prstGeom prst="wedgeRoundRect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QHXH </a:t>
            </a:r>
            <a:r>
              <a:rPr lang="en-US" b="1" dirty="0" err="1">
                <a:solidFill>
                  <a:srgbClr val="FF0000"/>
                </a:solidFill>
              </a:rPr>
              <a:t>có</a:t>
            </a:r>
            <a:r>
              <a:rPr lang="en-US" b="1" dirty="0">
                <a:solidFill>
                  <a:srgbClr val="FF0000"/>
                </a:solidFill>
              </a:rPr>
              <a:t> </a:t>
            </a:r>
            <a:r>
              <a:rPr lang="en-US" b="1" dirty="0" err="1">
                <a:solidFill>
                  <a:srgbClr val="FF0000"/>
                </a:solidFill>
              </a:rPr>
              <a:t>cùng</a:t>
            </a:r>
            <a:r>
              <a:rPr lang="en-US" b="1" dirty="0">
                <a:solidFill>
                  <a:srgbClr val="FF0000"/>
                </a:solidFill>
              </a:rPr>
              <a:t> </a:t>
            </a:r>
            <a:r>
              <a:rPr lang="en-US" b="1" dirty="0" err="1">
                <a:solidFill>
                  <a:srgbClr val="FF0000"/>
                </a:solidFill>
              </a:rPr>
              <a:t>tính</a:t>
            </a:r>
            <a:r>
              <a:rPr lang="en-US" b="1" dirty="0">
                <a:solidFill>
                  <a:srgbClr val="FF0000"/>
                </a:solidFill>
              </a:rPr>
              <a:t> </a:t>
            </a:r>
            <a:r>
              <a:rPr lang="en-US" b="1" dirty="0" err="1">
                <a:solidFill>
                  <a:srgbClr val="FF0000"/>
                </a:solidFill>
              </a:rPr>
              <a:t>chất</a:t>
            </a:r>
            <a:r>
              <a:rPr lang="en-US" b="1" dirty="0">
                <a:solidFill>
                  <a:srgbClr val="FF0000"/>
                </a:solidFill>
              </a:rPr>
              <a:t> </a:t>
            </a:r>
            <a:r>
              <a:rPr lang="en-US" dirty="0" err="1">
                <a:solidFill>
                  <a:srgbClr val="FF0000"/>
                </a:solidFill>
              </a:rPr>
              <a:t>bị</a:t>
            </a:r>
            <a:r>
              <a:rPr lang="en-US" dirty="0">
                <a:solidFill>
                  <a:srgbClr val="FF0000"/>
                </a:solidFill>
              </a:rPr>
              <a:t> </a:t>
            </a:r>
            <a:r>
              <a:rPr lang="en-US" dirty="0" err="1">
                <a:solidFill>
                  <a:srgbClr val="FF0000"/>
                </a:solidFill>
              </a:rPr>
              <a:t>tội</a:t>
            </a:r>
            <a:r>
              <a:rPr lang="en-US" dirty="0">
                <a:solidFill>
                  <a:srgbClr val="FF0000"/>
                </a:solidFill>
              </a:rPr>
              <a:t> </a:t>
            </a:r>
            <a:r>
              <a:rPr lang="en-US" dirty="0" err="1">
                <a:solidFill>
                  <a:srgbClr val="FF0000"/>
                </a:solidFill>
              </a:rPr>
              <a:t>phạm</a:t>
            </a:r>
            <a:r>
              <a:rPr lang="en-US" dirty="0">
                <a:solidFill>
                  <a:srgbClr val="FF0000"/>
                </a:solidFill>
              </a:rPr>
              <a:t> </a:t>
            </a:r>
            <a:r>
              <a:rPr lang="en-US" dirty="0" err="1">
                <a:solidFill>
                  <a:srgbClr val="FF0000"/>
                </a:solidFill>
              </a:rPr>
              <a:t>xâm</a:t>
            </a:r>
            <a:r>
              <a:rPr lang="en-US" dirty="0">
                <a:solidFill>
                  <a:srgbClr val="FF0000"/>
                </a:solidFill>
              </a:rPr>
              <a:t> </a:t>
            </a:r>
            <a:r>
              <a:rPr lang="en-US" dirty="0" err="1">
                <a:solidFill>
                  <a:srgbClr val="FF0000"/>
                </a:solidFill>
              </a:rPr>
              <a:t>hại</a:t>
            </a:r>
            <a:r>
              <a:rPr lang="en-US" b="1" dirty="0">
                <a:solidFill>
                  <a:srgbClr val="FF0000"/>
                </a:solidFill>
              </a:rPr>
              <a:t>  </a:t>
            </a:r>
            <a:r>
              <a:rPr lang="en-US" dirty="0" err="1">
                <a:solidFill>
                  <a:srgbClr val="FF0000"/>
                </a:solidFill>
              </a:rPr>
              <a:t>được</a:t>
            </a:r>
            <a:r>
              <a:rPr lang="en-US" dirty="0">
                <a:solidFill>
                  <a:srgbClr val="FF0000"/>
                </a:solidFill>
              </a:rPr>
              <a:t> LHS </a:t>
            </a:r>
            <a:r>
              <a:rPr lang="en-US" dirty="0" err="1">
                <a:solidFill>
                  <a:srgbClr val="FF0000"/>
                </a:solidFill>
              </a:rPr>
              <a:t>bảo</a:t>
            </a:r>
            <a:r>
              <a:rPr lang="en-US" dirty="0">
                <a:solidFill>
                  <a:srgbClr val="FF0000"/>
                </a:solidFill>
              </a:rPr>
              <a:t> </a:t>
            </a:r>
            <a:r>
              <a:rPr lang="en-US" dirty="0" err="1">
                <a:solidFill>
                  <a:srgbClr val="FF0000"/>
                </a:solidFill>
              </a:rPr>
              <a:t>vệ</a:t>
            </a:r>
            <a:endParaRPr lang="en-US" dirty="0">
              <a:solidFill>
                <a:srgbClr val="FF0000"/>
              </a:solidFill>
            </a:endParaRPr>
          </a:p>
        </p:txBody>
      </p:sp>
      <p:sp>
        <p:nvSpPr>
          <p:cNvPr id="10" name="Callout: Down Arrow 9">
            <a:extLst>
              <a:ext uri="{FF2B5EF4-FFF2-40B4-BE49-F238E27FC236}">
                <a16:creationId xmlns:a16="http://schemas.microsoft.com/office/drawing/2014/main" id="{67378262-97FA-2980-04CB-0D4C68C362D3}"/>
              </a:ext>
            </a:extLst>
          </p:cNvPr>
          <p:cNvSpPr/>
          <p:nvPr/>
        </p:nvSpPr>
        <p:spPr>
          <a:xfrm>
            <a:off x="9237858" y="3348103"/>
            <a:ext cx="2115941" cy="2211977"/>
          </a:xfrm>
          <a:prstGeom prst="downArrowCallout">
            <a:avLst>
              <a:gd name="adj1" fmla="val 11885"/>
              <a:gd name="adj2" fmla="val 11885"/>
              <a:gd name="adj3" fmla="val 25000"/>
              <a:gd name="adj4" fmla="val 64977"/>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kern="0" spc="-20" dirty="0">
                <a:solidFill>
                  <a:schemeClr val="accent2">
                    <a:lumMod val="60000"/>
                    <a:lumOff val="40000"/>
                  </a:schemeClr>
                </a:solidFill>
                <a:latin typeface="Times New Roman" panose="02020603050405020304" pitchFamily="18" charset="0"/>
                <a:ea typeface="Calibri" panose="020F0502020204030204" pitchFamily="34" charset="0"/>
              </a:rPr>
              <a:t>M</a:t>
            </a:r>
            <a:r>
              <a:rPr lang="vi-VN" sz="1800" b="1" kern="0" spc="-20" dirty="0">
                <a:solidFill>
                  <a:schemeClr val="accent2">
                    <a:lumMod val="60000"/>
                    <a:lumOff val="40000"/>
                  </a:schemeClr>
                </a:solidFill>
                <a:effectLst/>
                <a:latin typeface="Times New Roman" panose="02020603050405020304" pitchFamily="18" charset="0"/>
                <a:ea typeface="Calibri" panose="020F0502020204030204" pitchFamily="34" charset="0"/>
              </a:rPr>
              <a:t>ột hoặc một số </a:t>
            </a:r>
            <a:r>
              <a:rPr lang="en-US" sz="1800" b="1" kern="0" spc="-20" dirty="0">
                <a:solidFill>
                  <a:schemeClr val="accent2">
                    <a:lumMod val="60000"/>
                    <a:lumOff val="40000"/>
                  </a:schemeClr>
                </a:solidFill>
                <a:effectLst/>
                <a:latin typeface="Times New Roman" panose="02020603050405020304" pitchFamily="18" charset="0"/>
                <a:ea typeface="Calibri" panose="020F0502020204030204" pitchFamily="34" charset="0"/>
              </a:rPr>
              <a:t>QHXH </a:t>
            </a:r>
            <a:r>
              <a:rPr lang="vi-VN" sz="1800" b="1" kern="0" spc="-20" dirty="0">
                <a:solidFill>
                  <a:schemeClr val="accent2">
                    <a:lumMod val="60000"/>
                    <a:lumOff val="40000"/>
                  </a:schemeClr>
                </a:solidFill>
                <a:effectLst/>
                <a:latin typeface="Times New Roman" panose="02020603050405020304" pitchFamily="18" charset="0"/>
                <a:ea typeface="Calibri" panose="020F0502020204030204" pitchFamily="34" charset="0"/>
              </a:rPr>
              <a:t>cụ thể </a:t>
            </a:r>
            <a:endParaRPr lang="en-US" sz="1800" b="1" kern="0" spc="-20" dirty="0">
              <a:solidFill>
                <a:schemeClr val="accent2">
                  <a:lumMod val="60000"/>
                  <a:lumOff val="40000"/>
                </a:schemeClr>
              </a:solidFill>
              <a:effectLst/>
              <a:latin typeface="Times New Roman" panose="02020603050405020304" pitchFamily="18" charset="0"/>
              <a:ea typeface="Calibri" panose="020F0502020204030204" pitchFamily="34" charset="0"/>
            </a:endParaRPr>
          </a:p>
          <a:p>
            <a:pPr algn="ctr"/>
            <a:r>
              <a:rPr lang="vi-VN" sz="1800" kern="0" spc="-20" dirty="0">
                <a:solidFill>
                  <a:schemeClr val="tx1"/>
                </a:solidFill>
                <a:effectLst/>
                <a:latin typeface="Times New Roman" panose="02020603050405020304" pitchFamily="18" charset="0"/>
                <a:ea typeface="Calibri" panose="020F0502020204030204" pitchFamily="34" charset="0"/>
              </a:rPr>
              <a:t>bị hành vi phạm tội cụ thể xâm hại</a:t>
            </a:r>
            <a:endParaRPr lang="en-US" dirty="0">
              <a:solidFill>
                <a:schemeClr val="tx1"/>
              </a:solidFill>
            </a:endParaRPr>
          </a:p>
        </p:txBody>
      </p:sp>
    </p:spTree>
    <p:extLst>
      <p:ext uri="{BB962C8B-B14F-4D97-AF65-F5344CB8AC3E}">
        <p14:creationId xmlns:p14="http://schemas.microsoft.com/office/powerpoint/2010/main" val="306960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ircle(in)">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3"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190514" y="136525"/>
            <a:ext cx="928609" cy="406108"/>
          </a:xfrm>
          <a:prstGeom prst="rect">
            <a:avLst/>
          </a:prstGeom>
        </p:spPr>
      </p:pic>
      <p:sp>
        <p:nvSpPr>
          <p:cNvPr id="5" name="Rectangle 4"/>
          <p:cNvSpPr/>
          <p:nvPr/>
        </p:nvSpPr>
        <p:spPr>
          <a:xfrm>
            <a:off x="1758462" y="237378"/>
            <a:ext cx="8651630" cy="707886"/>
          </a:xfrm>
          <a:prstGeom prst="rect">
            <a:avLst/>
          </a:prstGeom>
        </p:spPr>
        <p:txBody>
          <a:bodyPr wrap="square">
            <a:spAutoFit/>
          </a:bodyPr>
          <a:lstStyle/>
          <a:p>
            <a:pPr marL="182880" lvl="0" algn="ctr"/>
            <a:r>
              <a:rPr lang="vi-VN" sz="40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 </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4. </a:t>
            </a: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CẤU THÀNH TỘI PHẠM</a:t>
            </a:r>
          </a:p>
        </p:txBody>
      </p:sp>
      <p:pic>
        <p:nvPicPr>
          <p:cNvPr id="6" name="Picture 5">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714"/>
          <a:stretch/>
        </p:blipFill>
        <p:spPr>
          <a:xfrm>
            <a:off x="-1" y="0"/>
            <a:ext cx="583475" cy="629095"/>
          </a:xfrm>
          <a:prstGeom prst="rect">
            <a:avLst/>
          </a:prstGeom>
        </p:spPr>
      </p:pic>
      <p:sp>
        <p:nvSpPr>
          <p:cNvPr id="7" name="Google Shape;303;p14"/>
          <p:cNvSpPr/>
          <p:nvPr/>
        </p:nvSpPr>
        <p:spPr>
          <a:xfrm>
            <a:off x="-52293" y="1965659"/>
            <a:ext cx="2638146" cy="2757741"/>
          </a:xfrm>
          <a:prstGeom prst="ellipse">
            <a:avLst/>
          </a:prstGeom>
          <a:solidFill>
            <a:schemeClr val="accent3">
              <a:lumMod val="60000"/>
              <a:lumOff val="40000"/>
            </a:schemeClr>
          </a:solidFill>
          <a:ln>
            <a:noFill/>
          </a:ln>
          <a:effectLst>
            <a:outerShdw blurRad="107950" dist="12700" dir="5400000" algn="ctr">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latin typeface="Calibri"/>
                <a:ea typeface="Calibri"/>
                <a:cs typeface="Calibri"/>
                <a:sym typeface="Calibri"/>
              </a:rPr>
              <a:t>MẶT KHÁCH QUAN CỦA TỘI PHẠM</a:t>
            </a:r>
            <a:endParaRPr sz="3200" b="1" dirty="0">
              <a:latin typeface="Calibri"/>
              <a:ea typeface="Calibri"/>
              <a:cs typeface="Calibri"/>
              <a:sym typeface="Calibri"/>
            </a:endParaRPr>
          </a:p>
        </p:txBody>
      </p:sp>
      <p:sp>
        <p:nvSpPr>
          <p:cNvPr id="8" name="Google Shape;304;p14"/>
          <p:cNvSpPr/>
          <p:nvPr/>
        </p:nvSpPr>
        <p:spPr>
          <a:xfrm>
            <a:off x="4013870" y="1649026"/>
            <a:ext cx="6396222" cy="950172"/>
          </a:xfrm>
          <a:prstGeom prst="roundRect">
            <a:avLst>
              <a:gd name="adj" fmla="val 16667"/>
            </a:avLst>
          </a:prstGeom>
          <a:solidFill>
            <a:schemeClr val="accent6">
              <a:lumMod val="40000"/>
              <a:lumOff val="60000"/>
            </a:schemeClr>
          </a:solidFill>
          <a:ln>
            <a:noFill/>
          </a:ln>
          <a:effectLst>
            <a:outerShdw blurRad="107950" dist="12700" dir="5400000" algn="ctr">
              <a:srgbClr val="000000"/>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a:latin typeface="Arial"/>
                <a:ea typeface="Arial"/>
                <a:cs typeface="Arial"/>
                <a:sym typeface="Arial"/>
              </a:rPr>
              <a:t>Hành vi trái pháp luật</a:t>
            </a:r>
            <a:endParaRPr sz="2400" b="1">
              <a:latin typeface="Arial"/>
              <a:ea typeface="Arial"/>
              <a:cs typeface="Arial"/>
              <a:sym typeface="Arial"/>
            </a:endParaRPr>
          </a:p>
        </p:txBody>
      </p:sp>
      <p:sp>
        <p:nvSpPr>
          <p:cNvPr id="9" name="Google Shape;305;p14"/>
          <p:cNvSpPr/>
          <p:nvPr/>
        </p:nvSpPr>
        <p:spPr>
          <a:xfrm>
            <a:off x="4013869" y="2492982"/>
            <a:ext cx="6396223" cy="950172"/>
          </a:xfrm>
          <a:prstGeom prst="roundRect">
            <a:avLst>
              <a:gd name="adj" fmla="val 16667"/>
            </a:avLst>
          </a:prstGeom>
          <a:solidFill>
            <a:schemeClr val="accent4">
              <a:lumMod val="40000"/>
              <a:lumOff val="60000"/>
            </a:schemeClr>
          </a:solidFill>
          <a:ln>
            <a:noFill/>
          </a:ln>
          <a:effectLst>
            <a:outerShdw blurRad="107950" dist="12700" dir="5400000" algn="ctr">
              <a:srgbClr val="000000"/>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a:latin typeface="Arial"/>
                <a:ea typeface="Arial"/>
                <a:cs typeface="Arial"/>
                <a:sym typeface="Arial"/>
              </a:rPr>
              <a:t>Có hậu quả xảy ra</a:t>
            </a:r>
            <a:endParaRPr sz="2400" b="1">
              <a:latin typeface="Arial"/>
              <a:ea typeface="Arial"/>
              <a:cs typeface="Arial"/>
              <a:sym typeface="Arial"/>
            </a:endParaRPr>
          </a:p>
        </p:txBody>
      </p:sp>
      <p:sp>
        <p:nvSpPr>
          <p:cNvPr id="10" name="Google Shape;306;p14"/>
          <p:cNvSpPr/>
          <p:nvPr/>
        </p:nvSpPr>
        <p:spPr>
          <a:xfrm>
            <a:off x="4011377" y="3372964"/>
            <a:ext cx="6398715" cy="950173"/>
          </a:xfrm>
          <a:prstGeom prst="roundRect">
            <a:avLst>
              <a:gd name="adj" fmla="val 16667"/>
            </a:avLst>
          </a:prstGeom>
          <a:solidFill>
            <a:schemeClr val="accent5">
              <a:lumMod val="60000"/>
              <a:lumOff val="40000"/>
            </a:schemeClr>
          </a:solidFill>
          <a:ln>
            <a:noFill/>
          </a:ln>
          <a:effectLst>
            <a:outerShdw blurRad="107950" dist="12700" dir="5400000" algn="ctr">
              <a:srgbClr val="000000"/>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a:latin typeface="Arial"/>
                <a:ea typeface="Arial"/>
                <a:cs typeface="Arial"/>
                <a:sym typeface="Arial"/>
              </a:rPr>
              <a:t>Mối quan hệ giữa hành vi và hậu quả</a:t>
            </a:r>
            <a:endParaRPr sz="2400" b="1">
              <a:latin typeface="Arial"/>
              <a:ea typeface="Arial"/>
              <a:cs typeface="Arial"/>
              <a:sym typeface="Arial"/>
            </a:endParaRPr>
          </a:p>
        </p:txBody>
      </p:sp>
      <p:sp>
        <p:nvSpPr>
          <p:cNvPr id="11" name="Google Shape;307;p14"/>
          <p:cNvSpPr/>
          <p:nvPr/>
        </p:nvSpPr>
        <p:spPr>
          <a:xfrm>
            <a:off x="4011377" y="4196843"/>
            <a:ext cx="6398715" cy="1053114"/>
          </a:xfrm>
          <a:prstGeom prst="roundRect">
            <a:avLst>
              <a:gd name="adj" fmla="val 16667"/>
            </a:avLst>
          </a:prstGeom>
          <a:solidFill>
            <a:schemeClr val="accent2">
              <a:lumMod val="60000"/>
              <a:lumOff val="40000"/>
            </a:schemeClr>
          </a:solidFill>
          <a:ln>
            <a:noFill/>
          </a:ln>
          <a:effectLst>
            <a:outerShdw blurRad="107950" dist="12700" dir="5400000" algn="ctr">
              <a:srgbClr val="000000"/>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dirty="0" err="1">
                <a:latin typeface="Arial"/>
                <a:ea typeface="Arial"/>
                <a:cs typeface="Arial"/>
                <a:sym typeface="Arial"/>
              </a:rPr>
              <a:t>Những</a:t>
            </a:r>
            <a:r>
              <a:rPr lang="en-US" sz="2400" b="1" dirty="0">
                <a:latin typeface="Arial"/>
                <a:ea typeface="Arial"/>
                <a:cs typeface="Arial"/>
                <a:sym typeface="Arial"/>
              </a:rPr>
              <a:t> </a:t>
            </a:r>
            <a:r>
              <a:rPr lang="en-US" sz="2400" b="1" dirty="0" err="1">
                <a:latin typeface="Arial"/>
                <a:ea typeface="Arial"/>
                <a:cs typeface="Arial"/>
                <a:sym typeface="Arial"/>
              </a:rPr>
              <a:t>dấu</a:t>
            </a:r>
            <a:r>
              <a:rPr lang="en-US" sz="2400" b="1" dirty="0">
                <a:latin typeface="Arial"/>
                <a:ea typeface="Arial"/>
                <a:cs typeface="Arial"/>
                <a:sym typeface="Arial"/>
              </a:rPr>
              <a:t> </a:t>
            </a:r>
            <a:r>
              <a:rPr lang="en-US" sz="2400" b="1" dirty="0" err="1">
                <a:latin typeface="Arial"/>
                <a:ea typeface="Arial"/>
                <a:cs typeface="Arial"/>
                <a:sym typeface="Arial"/>
              </a:rPr>
              <a:t>hiệu</a:t>
            </a:r>
            <a:r>
              <a:rPr lang="en-US" sz="2400" b="1" dirty="0">
                <a:latin typeface="Arial"/>
                <a:ea typeface="Arial"/>
                <a:cs typeface="Arial"/>
                <a:sym typeface="Arial"/>
              </a:rPr>
              <a:t> </a:t>
            </a:r>
            <a:r>
              <a:rPr lang="en-US" sz="2400" b="1" dirty="0" err="1">
                <a:latin typeface="Arial"/>
                <a:ea typeface="Arial"/>
                <a:cs typeface="Arial"/>
                <a:sym typeface="Arial"/>
              </a:rPr>
              <a:t>khác</a:t>
            </a:r>
            <a:endParaRPr sz="2400" b="1" dirty="0">
              <a:latin typeface="Arial"/>
              <a:ea typeface="Arial"/>
              <a:cs typeface="Arial"/>
              <a:sym typeface="Arial"/>
            </a:endParaRPr>
          </a:p>
        </p:txBody>
      </p:sp>
      <p:cxnSp>
        <p:nvCxnSpPr>
          <p:cNvPr id="12" name="Google Shape;308;p14"/>
          <p:cNvCxnSpPr>
            <a:cxnSpLocks/>
            <a:stCxn id="7" idx="6"/>
            <a:endCxn id="8" idx="1"/>
          </p:cNvCxnSpPr>
          <p:nvPr/>
        </p:nvCxnSpPr>
        <p:spPr>
          <a:xfrm flipV="1">
            <a:off x="2585853" y="2124112"/>
            <a:ext cx="1428017" cy="1220418"/>
          </a:xfrm>
          <a:prstGeom prst="straightConnector1">
            <a:avLst/>
          </a:prstGeom>
          <a:noFill/>
          <a:ln w="38100" cap="flat" cmpd="sng">
            <a:solidFill>
              <a:srgbClr val="C00000"/>
            </a:solidFill>
            <a:prstDash val="solid"/>
            <a:miter lim="800000"/>
            <a:headEnd type="none" w="sm" len="sm"/>
            <a:tailEnd type="triangle" w="med" len="med"/>
          </a:ln>
        </p:spPr>
      </p:cxnSp>
      <p:cxnSp>
        <p:nvCxnSpPr>
          <p:cNvPr id="13" name="Google Shape;309;p14"/>
          <p:cNvCxnSpPr>
            <a:cxnSpLocks/>
            <a:stCxn id="7" idx="6"/>
            <a:endCxn id="9" idx="1"/>
          </p:cNvCxnSpPr>
          <p:nvPr/>
        </p:nvCxnSpPr>
        <p:spPr>
          <a:xfrm flipV="1">
            <a:off x="2585853" y="2968068"/>
            <a:ext cx="1428016" cy="376462"/>
          </a:xfrm>
          <a:prstGeom prst="straightConnector1">
            <a:avLst/>
          </a:prstGeom>
          <a:noFill/>
          <a:ln w="38100" cap="flat" cmpd="sng">
            <a:solidFill>
              <a:srgbClr val="C00000"/>
            </a:solidFill>
            <a:prstDash val="solid"/>
            <a:miter lim="800000"/>
            <a:headEnd type="none" w="sm" len="sm"/>
            <a:tailEnd type="triangle" w="med" len="med"/>
          </a:ln>
        </p:spPr>
      </p:cxnSp>
      <p:cxnSp>
        <p:nvCxnSpPr>
          <p:cNvPr id="14" name="Google Shape;310;p14"/>
          <p:cNvCxnSpPr>
            <a:cxnSpLocks/>
            <a:stCxn id="7" idx="6"/>
            <a:endCxn id="10" idx="1"/>
          </p:cNvCxnSpPr>
          <p:nvPr/>
        </p:nvCxnSpPr>
        <p:spPr>
          <a:xfrm>
            <a:off x="2585853" y="3344530"/>
            <a:ext cx="1425524" cy="503521"/>
          </a:xfrm>
          <a:prstGeom prst="straightConnector1">
            <a:avLst/>
          </a:prstGeom>
          <a:noFill/>
          <a:ln w="38100" cap="flat" cmpd="sng">
            <a:solidFill>
              <a:srgbClr val="C00000"/>
            </a:solidFill>
            <a:prstDash val="solid"/>
            <a:miter lim="800000"/>
            <a:headEnd type="none" w="sm" len="sm"/>
            <a:tailEnd type="triangle" w="med" len="med"/>
          </a:ln>
        </p:spPr>
      </p:cxnSp>
      <p:cxnSp>
        <p:nvCxnSpPr>
          <p:cNvPr id="15" name="Google Shape;311;p14"/>
          <p:cNvCxnSpPr>
            <a:cxnSpLocks/>
            <a:stCxn id="7" idx="6"/>
            <a:endCxn id="11" idx="1"/>
          </p:cNvCxnSpPr>
          <p:nvPr/>
        </p:nvCxnSpPr>
        <p:spPr>
          <a:xfrm>
            <a:off x="2585853" y="3344530"/>
            <a:ext cx="1425524" cy="1378870"/>
          </a:xfrm>
          <a:prstGeom prst="straightConnector1">
            <a:avLst/>
          </a:prstGeom>
          <a:noFill/>
          <a:ln w="38100" cap="flat" cmpd="sng">
            <a:solidFill>
              <a:srgbClr val="C00000"/>
            </a:solidFill>
            <a:prstDash val="solid"/>
            <a:miter lim="800000"/>
            <a:headEnd type="none" w="sm" len="sm"/>
            <a:tailEnd type="triangle" w="med" len="med"/>
          </a:ln>
        </p:spPr>
      </p:cxnSp>
      <p:sp>
        <p:nvSpPr>
          <p:cNvPr id="2" name="Slide Number Placeholder 1">
            <a:extLst>
              <a:ext uri="{FF2B5EF4-FFF2-40B4-BE49-F238E27FC236}">
                <a16:creationId xmlns:a16="http://schemas.microsoft.com/office/drawing/2014/main" id="{C03CB2BB-F24B-9A4E-DA26-A5841649E15F}"/>
              </a:ext>
            </a:extLst>
          </p:cNvPr>
          <p:cNvSpPr>
            <a:spLocks noGrp="1"/>
          </p:cNvSpPr>
          <p:nvPr>
            <p:ph type="sldNum" sz="quarter" idx="12"/>
          </p:nvPr>
        </p:nvSpPr>
        <p:spPr/>
        <p:txBody>
          <a:bodyPr/>
          <a:lstStyle/>
          <a:p>
            <a:fld id="{EAB43655-9951-417E-8DAD-82CDD8B26720}" type="slidenum">
              <a:rPr lang="en-US" smtClean="0"/>
              <a:t>17</a:t>
            </a:fld>
            <a:endParaRPr lang="en-US"/>
          </a:p>
        </p:txBody>
      </p:sp>
    </p:spTree>
    <p:extLst>
      <p:ext uri="{BB962C8B-B14F-4D97-AF65-F5344CB8AC3E}">
        <p14:creationId xmlns:p14="http://schemas.microsoft.com/office/powerpoint/2010/main" val="229973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242766" y="136525"/>
            <a:ext cx="876357" cy="383256"/>
          </a:xfrm>
          <a:prstGeom prst="rect">
            <a:avLst/>
          </a:prstGeom>
        </p:spPr>
      </p:pic>
      <p:sp>
        <p:nvSpPr>
          <p:cNvPr id="5" name="Rectangle 4"/>
          <p:cNvSpPr/>
          <p:nvPr/>
        </p:nvSpPr>
        <p:spPr>
          <a:xfrm>
            <a:off x="1758462" y="237378"/>
            <a:ext cx="8651630" cy="707886"/>
          </a:xfrm>
          <a:prstGeom prst="rect">
            <a:avLst/>
          </a:prstGeom>
        </p:spPr>
        <p:txBody>
          <a:bodyPr wrap="square">
            <a:spAutoFit/>
          </a:bodyPr>
          <a:lstStyle/>
          <a:p>
            <a:pPr marL="182880" lvl="0" algn="ctr"/>
            <a:r>
              <a:rPr lang="vi-VN" sz="40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 </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4. </a:t>
            </a: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CẤU THÀNH TỘI PHẠM</a:t>
            </a:r>
          </a:p>
        </p:txBody>
      </p:sp>
      <p:pic>
        <p:nvPicPr>
          <p:cNvPr id="6" name="Picture 5">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714"/>
          <a:stretch/>
        </p:blipFill>
        <p:spPr>
          <a:xfrm>
            <a:off x="0" y="1"/>
            <a:ext cx="592184" cy="638484"/>
          </a:xfrm>
          <a:prstGeom prst="rect">
            <a:avLst/>
          </a:prstGeom>
        </p:spPr>
      </p:pic>
      <p:sp>
        <p:nvSpPr>
          <p:cNvPr id="2" name="Slide Number Placeholder 1">
            <a:extLst>
              <a:ext uri="{FF2B5EF4-FFF2-40B4-BE49-F238E27FC236}">
                <a16:creationId xmlns:a16="http://schemas.microsoft.com/office/drawing/2014/main" id="{C03CB2BB-F24B-9A4E-DA26-A5841649E15F}"/>
              </a:ext>
            </a:extLst>
          </p:cNvPr>
          <p:cNvSpPr>
            <a:spLocks noGrp="1"/>
          </p:cNvSpPr>
          <p:nvPr>
            <p:ph type="sldNum" sz="quarter" idx="12"/>
          </p:nvPr>
        </p:nvSpPr>
        <p:spPr/>
        <p:txBody>
          <a:bodyPr/>
          <a:lstStyle/>
          <a:p>
            <a:fld id="{EAB43655-9951-417E-8DAD-82CDD8B26720}" type="slidenum">
              <a:rPr lang="en-US" smtClean="0"/>
              <a:t>18</a:t>
            </a:fld>
            <a:endParaRPr lang="en-US"/>
          </a:p>
        </p:txBody>
      </p:sp>
      <p:sp>
        <p:nvSpPr>
          <p:cNvPr id="17" name="Rectangle: Rounded Corners 16">
            <a:extLst>
              <a:ext uri="{FF2B5EF4-FFF2-40B4-BE49-F238E27FC236}">
                <a16:creationId xmlns:a16="http://schemas.microsoft.com/office/drawing/2014/main" id="{B16C5C31-1336-223C-36B7-97705E16E0C1}"/>
              </a:ext>
            </a:extLst>
          </p:cNvPr>
          <p:cNvSpPr/>
          <p:nvPr/>
        </p:nvSpPr>
        <p:spPr>
          <a:xfrm>
            <a:off x="564286" y="1692339"/>
            <a:ext cx="2174013" cy="1341120"/>
          </a:xfrm>
          <a:prstGeom prst="roundRect">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(1) </a:t>
            </a:r>
            <a:r>
              <a:rPr lang="en-US" sz="2400" b="1" dirty="0" err="1">
                <a:solidFill>
                  <a:schemeClr val="tx1"/>
                </a:solidFill>
              </a:rPr>
              <a:t>Hành</a:t>
            </a:r>
            <a:r>
              <a:rPr lang="en-US" sz="2400" b="1" dirty="0">
                <a:solidFill>
                  <a:schemeClr val="tx1"/>
                </a:solidFill>
              </a:rPr>
              <a:t> vi </a:t>
            </a:r>
          </a:p>
          <a:p>
            <a:pPr algn="ctr"/>
            <a:r>
              <a:rPr lang="en-US" sz="2400" b="1" dirty="0" err="1">
                <a:solidFill>
                  <a:schemeClr val="tx1"/>
                </a:solidFill>
              </a:rPr>
              <a:t>trái</a:t>
            </a:r>
            <a:r>
              <a:rPr lang="en-US" sz="2400" b="1" dirty="0">
                <a:solidFill>
                  <a:schemeClr val="tx1"/>
                </a:solidFill>
              </a:rPr>
              <a:t> </a:t>
            </a:r>
            <a:r>
              <a:rPr lang="en-US" sz="2400" b="1" dirty="0" err="1">
                <a:solidFill>
                  <a:schemeClr val="tx1"/>
                </a:solidFill>
              </a:rPr>
              <a:t>pháp</a:t>
            </a:r>
            <a:r>
              <a:rPr lang="en-US" sz="2400" b="1" dirty="0">
                <a:solidFill>
                  <a:schemeClr val="tx1"/>
                </a:solidFill>
              </a:rPr>
              <a:t> </a:t>
            </a:r>
            <a:r>
              <a:rPr lang="en-US" sz="2400" b="1" dirty="0" err="1">
                <a:solidFill>
                  <a:schemeClr val="tx1"/>
                </a:solidFill>
              </a:rPr>
              <a:t>luật</a:t>
            </a:r>
            <a:endParaRPr lang="en-US" sz="2400" b="1" dirty="0">
              <a:solidFill>
                <a:schemeClr val="tx1"/>
              </a:solidFill>
            </a:endParaRPr>
          </a:p>
        </p:txBody>
      </p:sp>
      <p:sp>
        <p:nvSpPr>
          <p:cNvPr id="18" name="Rectangle 17">
            <a:extLst>
              <a:ext uri="{FF2B5EF4-FFF2-40B4-BE49-F238E27FC236}">
                <a16:creationId xmlns:a16="http://schemas.microsoft.com/office/drawing/2014/main" id="{118C81AC-626D-1819-BF7C-23131ADFE4F5}"/>
              </a:ext>
            </a:extLst>
          </p:cNvPr>
          <p:cNvSpPr/>
          <p:nvPr/>
        </p:nvSpPr>
        <p:spPr>
          <a:xfrm>
            <a:off x="3907210" y="4685212"/>
            <a:ext cx="1983050" cy="121920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chemeClr val="accent4">
                    <a:lumMod val="50000"/>
                  </a:schemeClr>
                </a:solidFill>
                <a:latin typeface="Times New Roman" panose="02020603050405020304" pitchFamily="18" charset="0"/>
                <a:cs typeface="Times New Roman" panose="02020603050405020304" pitchFamily="18" charset="0"/>
              </a:rPr>
              <a:t>Không</a:t>
            </a:r>
            <a:r>
              <a:rPr lang="en-US" sz="2800" b="1" dirty="0">
                <a:solidFill>
                  <a:schemeClr val="accent4">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4">
                    <a:lumMod val="50000"/>
                  </a:schemeClr>
                </a:solidFill>
                <a:latin typeface="Times New Roman" panose="02020603050405020304" pitchFamily="18" charset="0"/>
                <a:cs typeface="Times New Roman" panose="02020603050405020304" pitchFamily="18" charset="0"/>
              </a:rPr>
              <a:t>hành</a:t>
            </a:r>
            <a:r>
              <a:rPr lang="en-US" sz="2800" b="1" dirty="0">
                <a:solidFill>
                  <a:schemeClr val="accent4">
                    <a:lumMod val="50000"/>
                  </a:schemeClr>
                </a:solidFill>
                <a:latin typeface="Times New Roman" panose="02020603050405020304" pitchFamily="18" charset="0"/>
                <a:cs typeface="Times New Roman" panose="02020603050405020304" pitchFamily="18" charset="0"/>
              </a:rPr>
              <a:t> </a:t>
            </a:r>
            <a:r>
              <a:rPr lang="en-US" sz="2800" b="1" dirty="0" err="1">
                <a:solidFill>
                  <a:schemeClr val="accent4">
                    <a:lumMod val="50000"/>
                  </a:schemeClr>
                </a:solidFill>
                <a:latin typeface="Times New Roman" panose="02020603050405020304" pitchFamily="18" charset="0"/>
                <a:cs typeface="Times New Roman" panose="02020603050405020304" pitchFamily="18" charset="0"/>
              </a:rPr>
              <a:t>động</a:t>
            </a:r>
            <a:endParaRPr lang="en-US" sz="2800" b="1" dirty="0">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B5E63183-A572-8709-2239-A3F17E68D1BD}"/>
              </a:ext>
            </a:extLst>
          </p:cNvPr>
          <p:cNvSpPr/>
          <p:nvPr/>
        </p:nvSpPr>
        <p:spPr>
          <a:xfrm>
            <a:off x="3907210" y="1785257"/>
            <a:ext cx="1983050" cy="1219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latin typeface="Times New Roman" panose="02020603050405020304" pitchFamily="18" charset="0"/>
                <a:cs typeface="Times New Roman" panose="02020603050405020304" pitchFamily="18" charset="0"/>
              </a:rPr>
              <a:t>Hành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động</a:t>
            </a:r>
            <a:endParaRPr lang="en-US" sz="2800" b="1"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7AF25DE6-76B7-3E50-47DD-1B16B3250C0A}"/>
              </a:ext>
            </a:extLst>
          </p:cNvPr>
          <p:cNvPicPr>
            <a:picLocks noChangeAspect="1"/>
          </p:cNvPicPr>
          <p:nvPr/>
        </p:nvPicPr>
        <p:blipFill>
          <a:blip r:embed="rId4"/>
          <a:stretch>
            <a:fillRect/>
          </a:stretch>
        </p:blipFill>
        <p:spPr>
          <a:xfrm>
            <a:off x="6743643" y="2307771"/>
            <a:ext cx="2309949" cy="1714500"/>
          </a:xfrm>
          <a:prstGeom prst="ellipse">
            <a:avLst/>
          </a:prstGeom>
          <a:ln>
            <a:noFill/>
          </a:ln>
          <a:effectLst>
            <a:softEdge rad="112500"/>
          </a:effectLst>
        </p:spPr>
      </p:pic>
      <p:pic>
        <p:nvPicPr>
          <p:cNvPr id="21" name="Picture 20">
            <a:extLst>
              <a:ext uri="{FF2B5EF4-FFF2-40B4-BE49-F238E27FC236}">
                <a16:creationId xmlns:a16="http://schemas.microsoft.com/office/drawing/2014/main" id="{353F7367-022F-9804-604A-05EB158F5469}"/>
              </a:ext>
            </a:extLst>
          </p:cNvPr>
          <p:cNvPicPr>
            <a:picLocks noChangeAspect="1"/>
          </p:cNvPicPr>
          <p:nvPr/>
        </p:nvPicPr>
        <p:blipFill>
          <a:blip r:embed="rId5"/>
          <a:stretch>
            <a:fillRect/>
          </a:stretch>
        </p:blipFill>
        <p:spPr>
          <a:xfrm>
            <a:off x="9809174" y="2147207"/>
            <a:ext cx="2309949" cy="1714500"/>
          </a:xfrm>
          <a:prstGeom prst="ellipse">
            <a:avLst/>
          </a:prstGeom>
          <a:ln>
            <a:noFill/>
          </a:ln>
          <a:effectLst>
            <a:softEdge rad="112500"/>
          </a:effectLst>
        </p:spPr>
      </p:pic>
      <p:pic>
        <p:nvPicPr>
          <p:cNvPr id="22" name="Picture 21">
            <a:extLst>
              <a:ext uri="{FF2B5EF4-FFF2-40B4-BE49-F238E27FC236}">
                <a16:creationId xmlns:a16="http://schemas.microsoft.com/office/drawing/2014/main" id="{CCD041F0-046E-D937-E621-BDB5A1061F68}"/>
              </a:ext>
            </a:extLst>
          </p:cNvPr>
          <p:cNvPicPr>
            <a:picLocks noChangeAspect="1"/>
          </p:cNvPicPr>
          <p:nvPr/>
        </p:nvPicPr>
        <p:blipFill>
          <a:blip r:embed="rId6"/>
          <a:stretch>
            <a:fillRect/>
          </a:stretch>
        </p:blipFill>
        <p:spPr>
          <a:xfrm>
            <a:off x="8251643" y="1104003"/>
            <a:ext cx="1924050" cy="13625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3" name="Picture 22">
            <a:extLst>
              <a:ext uri="{FF2B5EF4-FFF2-40B4-BE49-F238E27FC236}">
                <a16:creationId xmlns:a16="http://schemas.microsoft.com/office/drawing/2014/main" id="{AA54AF0C-FBF3-0EC9-8AA5-1DF0822CAC9B}"/>
              </a:ext>
            </a:extLst>
          </p:cNvPr>
          <p:cNvPicPr>
            <a:picLocks noChangeAspect="1"/>
          </p:cNvPicPr>
          <p:nvPr/>
        </p:nvPicPr>
        <p:blipFill>
          <a:blip r:embed="rId7"/>
          <a:stretch>
            <a:fillRect/>
          </a:stretch>
        </p:blipFill>
        <p:spPr>
          <a:xfrm>
            <a:off x="7812950" y="4598125"/>
            <a:ext cx="3185975" cy="19187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Lightning Bolt 23">
            <a:extLst>
              <a:ext uri="{FF2B5EF4-FFF2-40B4-BE49-F238E27FC236}">
                <a16:creationId xmlns:a16="http://schemas.microsoft.com/office/drawing/2014/main" id="{BBF9DAF6-CA93-770E-F992-8D9717429A1E}"/>
              </a:ext>
            </a:extLst>
          </p:cNvPr>
          <p:cNvSpPr/>
          <p:nvPr/>
        </p:nvSpPr>
        <p:spPr>
          <a:xfrm>
            <a:off x="6017622" y="1933303"/>
            <a:ext cx="1280161" cy="374468"/>
          </a:xfrm>
          <a:prstGeom prst="lightningBol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51A43DEA-ACD0-0EFE-F272-F2E55EB309F4}"/>
              </a:ext>
            </a:extLst>
          </p:cNvPr>
          <p:cNvSpPr/>
          <p:nvPr/>
        </p:nvSpPr>
        <p:spPr>
          <a:xfrm>
            <a:off x="6096000" y="5259977"/>
            <a:ext cx="1654629" cy="124801"/>
          </a:xfrm>
          <a:prstGeom prst="rightArrow">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E38B32BD-C2FB-5E57-23E7-ECF12FB45B0A}"/>
              </a:ext>
            </a:extLst>
          </p:cNvPr>
          <p:cNvCxnSpPr>
            <a:cxnSpLocks/>
          </p:cNvCxnSpPr>
          <p:nvPr/>
        </p:nvCxnSpPr>
        <p:spPr>
          <a:xfrm flipV="1">
            <a:off x="3131833" y="2137954"/>
            <a:ext cx="795173" cy="28302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741BE88E-C5B5-0D75-8D80-2AC5003912B6}"/>
              </a:ext>
            </a:extLst>
          </p:cNvPr>
          <p:cNvCxnSpPr>
            <a:cxnSpLocks/>
            <a:endCxn id="18" idx="0"/>
          </p:cNvCxnSpPr>
          <p:nvPr/>
        </p:nvCxnSpPr>
        <p:spPr>
          <a:xfrm>
            <a:off x="3131833" y="2435664"/>
            <a:ext cx="1766902" cy="22495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Connector: Elbow 9">
            <a:extLst>
              <a:ext uri="{FF2B5EF4-FFF2-40B4-BE49-F238E27FC236}">
                <a16:creationId xmlns:a16="http://schemas.microsoft.com/office/drawing/2014/main" id="{C3C5D8EB-350B-28F6-150D-88C54F60B374}"/>
              </a:ext>
            </a:extLst>
          </p:cNvPr>
          <p:cNvCxnSpPr>
            <a:cxnSpLocks/>
          </p:cNvCxnSpPr>
          <p:nvPr/>
        </p:nvCxnSpPr>
        <p:spPr>
          <a:xfrm rot="16200000" flipH="1">
            <a:off x="1850595" y="3453236"/>
            <a:ext cx="1307484" cy="4679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FC418D7-1466-191C-4929-0D9EB2307EFA}"/>
              </a:ext>
            </a:extLst>
          </p:cNvPr>
          <p:cNvSpPr/>
          <p:nvPr/>
        </p:nvSpPr>
        <p:spPr>
          <a:xfrm>
            <a:off x="2428792" y="4340942"/>
            <a:ext cx="926804" cy="2517057"/>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Không thực hiện nghĩa vụ pháp luật quy định</a:t>
            </a:r>
          </a:p>
        </p:txBody>
      </p:sp>
      <p:cxnSp>
        <p:nvCxnSpPr>
          <p:cNvPr id="13" name="Straight Arrow Connector 12">
            <a:extLst>
              <a:ext uri="{FF2B5EF4-FFF2-40B4-BE49-F238E27FC236}">
                <a16:creationId xmlns:a16="http://schemas.microsoft.com/office/drawing/2014/main" id="{DABB2BD6-80B0-14CE-492C-E18DDEA948C8}"/>
              </a:ext>
            </a:extLst>
          </p:cNvPr>
          <p:cNvCxnSpPr>
            <a:cxnSpLocks/>
            <a:endCxn id="14" idx="0"/>
          </p:cNvCxnSpPr>
          <p:nvPr/>
        </p:nvCxnSpPr>
        <p:spPr>
          <a:xfrm flipH="1">
            <a:off x="1646250" y="3033456"/>
            <a:ext cx="15328" cy="130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411A71C-AEDE-8099-DE41-A3BCF2264698}"/>
              </a:ext>
            </a:extLst>
          </p:cNvPr>
          <p:cNvSpPr/>
          <p:nvPr/>
        </p:nvSpPr>
        <p:spPr>
          <a:xfrm>
            <a:off x="1182848" y="4340942"/>
            <a:ext cx="926804" cy="2517057"/>
          </a:xfrm>
          <a:prstGeom prst="rect">
            <a:avLst/>
          </a:prstGeom>
          <a:solidFill>
            <a:schemeClr val="tx2">
              <a:lumMod val="40000"/>
              <a:lumOff val="60000"/>
            </a:schemeClr>
          </a:solid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Sử dụng quyền vượt quá quy định </a:t>
            </a:r>
          </a:p>
        </p:txBody>
      </p:sp>
      <p:cxnSp>
        <p:nvCxnSpPr>
          <p:cNvPr id="16" name="Connector: Elbow 15">
            <a:extLst>
              <a:ext uri="{FF2B5EF4-FFF2-40B4-BE49-F238E27FC236}">
                <a16:creationId xmlns:a16="http://schemas.microsoft.com/office/drawing/2014/main" id="{1A5116D9-D310-D248-A08A-45D289389DE9}"/>
              </a:ext>
            </a:extLst>
          </p:cNvPr>
          <p:cNvCxnSpPr>
            <a:cxnSpLocks/>
            <a:endCxn id="26" idx="0"/>
          </p:cNvCxnSpPr>
          <p:nvPr/>
        </p:nvCxnSpPr>
        <p:spPr>
          <a:xfrm rot="5400000">
            <a:off x="114045" y="3483699"/>
            <a:ext cx="1307484" cy="4070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ED33536-9356-4753-69E1-6B2512447E6D}"/>
              </a:ext>
            </a:extLst>
          </p:cNvPr>
          <p:cNvSpPr/>
          <p:nvPr/>
        </p:nvSpPr>
        <p:spPr>
          <a:xfrm>
            <a:off x="117446" y="4340941"/>
            <a:ext cx="893682" cy="2517057"/>
          </a:xfrm>
          <a:prstGeom prst="rect">
            <a:avLst/>
          </a:prstGeom>
          <a:solidFill>
            <a:schemeClr val="accent3">
              <a:lumMod val="40000"/>
              <a:lumOff val="60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Thực hiện hành vi pháp luật cấm</a:t>
            </a:r>
          </a:p>
        </p:txBody>
      </p:sp>
    </p:spTree>
    <p:extLst>
      <p:ext uri="{BB962C8B-B14F-4D97-AF65-F5344CB8AC3E}">
        <p14:creationId xmlns:p14="http://schemas.microsoft.com/office/powerpoint/2010/main" val="377616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circle(in)">
                                      <p:cBhvr>
                                        <p:cTn id="23" dur="2000"/>
                                        <p:tgtEl>
                                          <p:spTgt spid="24"/>
                                        </p:tgtEl>
                                      </p:cBhvr>
                                    </p:animEffect>
                                  </p:childTnLst>
                                </p:cTn>
                              </p:par>
                              <p:par>
                                <p:cTn id="24" presetID="6" presetClass="entr" presetSubtype="16"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circle(in)">
                                      <p:cBhvr>
                                        <p:cTn id="26" dur="2000"/>
                                        <p:tgtEl>
                                          <p:spTgt spid="22"/>
                                        </p:tgtEl>
                                      </p:cBhvr>
                                    </p:animEffect>
                                  </p:childTnLst>
                                </p:cTn>
                              </p:par>
                              <p:par>
                                <p:cTn id="27" presetID="6" presetClass="entr" presetSubtype="16"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circle(in)">
                                      <p:cBhvr>
                                        <p:cTn id="29" dur="2000"/>
                                        <p:tgtEl>
                                          <p:spTgt spid="20"/>
                                        </p:tgtEl>
                                      </p:cBhvr>
                                    </p:animEffect>
                                  </p:childTnLst>
                                </p:cTn>
                              </p:par>
                              <p:par>
                                <p:cTn id="30" presetID="6" presetClass="entr" presetSubtype="16"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circle(in)">
                                      <p:cBhvr>
                                        <p:cTn id="32" dur="20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arn(inVertical)">
                                      <p:cBhvr>
                                        <p:cTn id="37" dur="500"/>
                                        <p:tgtEl>
                                          <p:spTgt spid="29"/>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arn(inVertical)">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p:cTn id="45" dur="1000" fill="hold"/>
                                        <p:tgtEl>
                                          <p:spTgt spid="25"/>
                                        </p:tgtEl>
                                        <p:attrNameLst>
                                          <p:attrName>ppt_w</p:attrName>
                                        </p:attrNameLst>
                                      </p:cBhvr>
                                      <p:tavLst>
                                        <p:tav tm="0">
                                          <p:val>
                                            <p:fltVal val="0"/>
                                          </p:val>
                                        </p:tav>
                                        <p:tav tm="100000">
                                          <p:val>
                                            <p:strVal val="#ppt_w"/>
                                          </p:val>
                                        </p:tav>
                                      </p:tavLst>
                                    </p:anim>
                                    <p:anim calcmode="lin" valueType="num">
                                      <p:cBhvr>
                                        <p:cTn id="46" dur="1000" fill="hold"/>
                                        <p:tgtEl>
                                          <p:spTgt spid="25"/>
                                        </p:tgtEl>
                                        <p:attrNameLst>
                                          <p:attrName>ppt_h</p:attrName>
                                        </p:attrNameLst>
                                      </p:cBhvr>
                                      <p:tavLst>
                                        <p:tav tm="0">
                                          <p:val>
                                            <p:fltVal val="0"/>
                                          </p:val>
                                        </p:tav>
                                        <p:tav tm="100000">
                                          <p:val>
                                            <p:strVal val="#ppt_h"/>
                                          </p:val>
                                        </p:tav>
                                      </p:tavLst>
                                    </p:anim>
                                    <p:anim calcmode="lin" valueType="num">
                                      <p:cBhvr>
                                        <p:cTn id="47" dur="1000" fill="hold"/>
                                        <p:tgtEl>
                                          <p:spTgt spid="25"/>
                                        </p:tgtEl>
                                        <p:attrNameLst>
                                          <p:attrName>style.rotation</p:attrName>
                                        </p:attrNameLst>
                                      </p:cBhvr>
                                      <p:tavLst>
                                        <p:tav tm="0">
                                          <p:val>
                                            <p:fltVal val="90"/>
                                          </p:val>
                                        </p:tav>
                                        <p:tav tm="100000">
                                          <p:val>
                                            <p:fltVal val="0"/>
                                          </p:val>
                                        </p:tav>
                                      </p:tavLst>
                                    </p:anim>
                                    <p:animEffect transition="in" filter="fade">
                                      <p:cBhvr>
                                        <p:cTn id="48" dur="1000"/>
                                        <p:tgtEl>
                                          <p:spTgt spid="25"/>
                                        </p:tgtEl>
                                      </p:cBhvr>
                                    </p:animEffect>
                                  </p:childTnLst>
                                </p:cTn>
                              </p:par>
                              <p:par>
                                <p:cTn id="49" presetID="3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1000" fill="hold"/>
                                        <p:tgtEl>
                                          <p:spTgt spid="23"/>
                                        </p:tgtEl>
                                        <p:attrNameLst>
                                          <p:attrName>ppt_w</p:attrName>
                                        </p:attrNameLst>
                                      </p:cBhvr>
                                      <p:tavLst>
                                        <p:tav tm="0">
                                          <p:val>
                                            <p:fltVal val="0"/>
                                          </p:val>
                                        </p:tav>
                                        <p:tav tm="100000">
                                          <p:val>
                                            <p:strVal val="#ppt_w"/>
                                          </p:val>
                                        </p:tav>
                                      </p:tavLst>
                                    </p:anim>
                                    <p:anim calcmode="lin" valueType="num">
                                      <p:cBhvr>
                                        <p:cTn id="52" dur="1000" fill="hold"/>
                                        <p:tgtEl>
                                          <p:spTgt spid="23"/>
                                        </p:tgtEl>
                                        <p:attrNameLst>
                                          <p:attrName>ppt_h</p:attrName>
                                        </p:attrNameLst>
                                      </p:cBhvr>
                                      <p:tavLst>
                                        <p:tav tm="0">
                                          <p:val>
                                            <p:fltVal val="0"/>
                                          </p:val>
                                        </p:tav>
                                        <p:tav tm="100000">
                                          <p:val>
                                            <p:strVal val="#ppt_h"/>
                                          </p:val>
                                        </p:tav>
                                      </p:tavLst>
                                    </p:anim>
                                    <p:anim calcmode="lin" valueType="num">
                                      <p:cBhvr>
                                        <p:cTn id="53" dur="1000" fill="hold"/>
                                        <p:tgtEl>
                                          <p:spTgt spid="23"/>
                                        </p:tgtEl>
                                        <p:attrNameLst>
                                          <p:attrName>style.rotation</p:attrName>
                                        </p:attrNameLst>
                                      </p:cBhvr>
                                      <p:tavLst>
                                        <p:tav tm="0">
                                          <p:val>
                                            <p:fltVal val="90"/>
                                          </p:val>
                                        </p:tav>
                                        <p:tav tm="100000">
                                          <p:val>
                                            <p:fltVal val="0"/>
                                          </p:val>
                                        </p:tav>
                                      </p:tavLst>
                                    </p:anim>
                                    <p:animEffect transition="in" filter="fade">
                                      <p:cBhvr>
                                        <p:cTn id="54" dur="1000"/>
                                        <p:tgtEl>
                                          <p:spTgt spid="23"/>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ppt_x"/>
                                          </p:val>
                                        </p:tav>
                                        <p:tav tm="100000">
                                          <p:val>
                                            <p:strVal val="#ppt_x"/>
                                          </p:val>
                                        </p:tav>
                                      </p:tavLst>
                                    </p:anim>
                                    <p:anim calcmode="lin" valueType="num">
                                      <p:cBhvr additive="base">
                                        <p:cTn id="60" dur="5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13"/>
                                        </p:tgtEl>
                                        <p:attrNameLst>
                                          <p:attrName>style.visibility</p:attrName>
                                        </p:attrNameLst>
                                      </p:cBhvr>
                                      <p:to>
                                        <p:strVal val="visible"/>
                                      </p:to>
                                    </p:set>
                                    <p:anim calcmode="lin" valueType="num">
                                      <p:cBhvr additive="base">
                                        <p:cTn id="69" dur="500" fill="hold"/>
                                        <p:tgtEl>
                                          <p:spTgt spid="13"/>
                                        </p:tgtEl>
                                        <p:attrNameLst>
                                          <p:attrName>ppt_x</p:attrName>
                                        </p:attrNameLst>
                                      </p:cBhvr>
                                      <p:tavLst>
                                        <p:tav tm="0">
                                          <p:val>
                                            <p:strVal val="#ppt_x"/>
                                          </p:val>
                                        </p:tav>
                                        <p:tav tm="100000">
                                          <p:val>
                                            <p:strVal val="#ppt_x"/>
                                          </p:val>
                                        </p:tav>
                                      </p:tavLst>
                                    </p:anim>
                                    <p:anim calcmode="lin" valueType="num">
                                      <p:cBhvr additive="base">
                                        <p:cTn id="70" dur="500" fill="hold"/>
                                        <p:tgtEl>
                                          <p:spTgt spid="13"/>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additive="base">
                                        <p:cTn id="73" dur="500" fill="hold"/>
                                        <p:tgtEl>
                                          <p:spTgt spid="14"/>
                                        </p:tgtEl>
                                        <p:attrNameLst>
                                          <p:attrName>ppt_x</p:attrName>
                                        </p:attrNameLst>
                                      </p:cBhvr>
                                      <p:tavLst>
                                        <p:tav tm="0">
                                          <p:val>
                                            <p:strVal val="#ppt_x"/>
                                          </p:val>
                                        </p:tav>
                                        <p:tav tm="100000">
                                          <p:val>
                                            <p:strVal val="#ppt_x"/>
                                          </p:val>
                                        </p:tav>
                                      </p:tavLst>
                                    </p:anim>
                                    <p:anim calcmode="lin" valueType="num">
                                      <p:cBhvr additive="base">
                                        <p:cTn id="7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barn(inVertical)">
                                      <p:cBhvr>
                                        <p:cTn id="79" dur="500"/>
                                        <p:tgtEl>
                                          <p:spTgt spid="10"/>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barn(inVertical)">
                                      <p:cBhvr>
                                        <p:cTn id="8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4" grpId="0" animBg="1"/>
      <p:bldP spid="25" grpId="0" animBg="1"/>
      <p:bldP spid="11" grpId="0" animBg="1"/>
      <p:bldP spid="14"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7316108-C749-C9FB-CDD8-7EC479018B1C}"/>
              </a:ext>
            </a:extLst>
          </p:cNvPr>
          <p:cNvSpPr>
            <a:spLocks noGrp="1"/>
          </p:cNvSpPr>
          <p:nvPr>
            <p:ph type="body" idx="1"/>
          </p:nvPr>
        </p:nvSpPr>
        <p:spPr>
          <a:xfrm>
            <a:off x="641395" y="1751715"/>
            <a:ext cx="3775755" cy="1044619"/>
          </a:xfrm>
          <a:solidFill>
            <a:schemeClr val="bg2"/>
          </a:solidFill>
        </p:spPr>
        <p:txBody>
          <a:bodyPr>
            <a:normAutofit/>
          </a:bodyPr>
          <a:lstStyle/>
          <a:p>
            <a:pPr algn="ctr"/>
            <a:r>
              <a:rPr lang="en-US" dirty="0">
                <a:latin typeface="Times New Roman" panose="02020603050405020304" pitchFamily="18" charset="0"/>
                <a:cs typeface="Times New Roman" panose="02020603050405020304" pitchFamily="18" charset="0"/>
              </a:rPr>
              <a:t>(2)</a:t>
            </a:r>
            <a:r>
              <a:rPr lang="vi-VN" b="1" kern="0" dirty="0">
                <a:effectLst/>
                <a:latin typeface="Times New Roman" panose="02020603050405020304" pitchFamily="18" charset="0"/>
                <a:ea typeface="Calibri" panose="020F0502020204030204" pitchFamily="34" charset="0"/>
                <a:cs typeface="Times New Roman" panose="02020603050405020304" pitchFamily="18" charset="0"/>
              </a:rPr>
              <a:t> Hậu quả nguy hiểm </a:t>
            </a:r>
            <a:endParaRPr lang="en-US" b="1" kern="0" dirty="0">
              <a:effectLst/>
              <a:latin typeface="Times New Roman" panose="02020603050405020304" pitchFamily="18" charset="0"/>
              <a:ea typeface="Calibri" panose="020F0502020204030204" pitchFamily="34" charset="0"/>
              <a:cs typeface="Times New Roman" panose="02020603050405020304" pitchFamily="18" charset="0"/>
            </a:endParaRPr>
          </a:p>
          <a:p>
            <a:pPr algn="ctr"/>
            <a:r>
              <a:rPr lang="vi-VN" b="1" kern="0" dirty="0">
                <a:effectLst/>
                <a:latin typeface="Times New Roman" panose="02020603050405020304" pitchFamily="18" charset="0"/>
                <a:ea typeface="Calibri" panose="020F0502020204030204" pitchFamily="34" charset="0"/>
                <a:cs typeface="Times New Roman" panose="02020603050405020304" pitchFamily="18" charset="0"/>
              </a:rPr>
              <a:t>cho xã hội của tội phạm</a:t>
            </a:r>
            <a:r>
              <a:rPr lang="vi-VN" kern="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77F570CF-C7D4-97B6-C97E-6EEB3F0761D3}"/>
              </a:ext>
            </a:extLst>
          </p:cNvPr>
          <p:cNvSpPr>
            <a:spLocks noGrp="1"/>
          </p:cNvSpPr>
          <p:nvPr>
            <p:ph type="body" sz="quarter" idx="3"/>
          </p:nvPr>
        </p:nvSpPr>
        <p:spPr>
          <a:xfrm>
            <a:off x="6096000" y="1751715"/>
            <a:ext cx="5354110" cy="1044619"/>
          </a:xfrm>
          <a:solidFill>
            <a:schemeClr val="accent1">
              <a:lumMod val="20000"/>
              <a:lumOff val="80000"/>
            </a:schemeClr>
          </a:solidFill>
        </p:spPr>
        <p:txBody>
          <a:bodyPr>
            <a:noAutofit/>
          </a:bodyPr>
          <a:lstStyle/>
          <a:p>
            <a:pPr algn="ctr">
              <a:lnSpc>
                <a:spcPct val="150000"/>
              </a:lnSpc>
            </a:pPr>
            <a:r>
              <a:rPr lang="en-US" dirty="0">
                <a:latin typeface="Times New Roman" panose="02020603050405020304" pitchFamily="18" charset="0"/>
                <a:cs typeface="Times New Roman" panose="02020603050405020304" pitchFamily="18" charset="0"/>
              </a:rPr>
              <a:t>(3)</a:t>
            </a:r>
            <a:r>
              <a:rPr lang="vi-VN" b="1" kern="0" dirty="0">
                <a:effectLst/>
                <a:latin typeface="Times New Roman" panose="02020603050405020304" pitchFamily="18" charset="0"/>
                <a:ea typeface="Calibri" panose="020F0502020204030204" pitchFamily="34" charset="0"/>
                <a:cs typeface="Times New Roman" panose="02020603050405020304" pitchFamily="18" charset="0"/>
              </a:rPr>
              <a:t> Mối quan hệ nhân quả giữa hành vi khách quan và hậu quả của tội phạm</a:t>
            </a:r>
            <a:endParaRPr lang="en-US" dirty="0">
              <a:latin typeface="Times New Roman" panose="02020603050405020304" pitchFamily="18" charset="0"/>
              <a:cs typeface="Times New Roman" panose="02020603050405020304" pitchFamily="18" charset="0"/>
            </a:endParaRPr>
          </a:p>
        </p:txBody>
      </p:sp>
      <p:sp>
        <p:nvSpPr>
          <p:cNvPr id="10" name="Content Placeholder 9">
            <a:extLst>
              <a:ext uri="{FF2B5EF4-FFF2-40B4-BE49-F238E27FC236}">
                <a16:creationId xmlns:a16="http://schemas.microsoft.com/office/drawing/2014/main" id="{B0A1E0E6-815B-2D6A-1A14-BC468DB2BEAF}"/>
              </a:ext>
            </a:extLst>
          </p:cNvPr>
          <p:cNvSpPr>
            <a:spLocks noGrp="1"/>
          </p:cNvSpPr>
          <p:nvPr>
            <p:ph sz="quarter" idx="4"/>
          </p:nvPr>
        </p:nvSpPr>
        <p:spPr>
          <a:xfrm>
            <a:off x="6096000" y="3793291"/>
            <a:ext cx="5354110" cy="2928184"/>
          </a:xfrm>
        </p:spPr>
        <p:txBody>
          <a:bodyPr>
            <a:normAutofit/>
          </a:bodyPr>
          <a:lstStyle/>
          <a:p>
            <a:pPr algn="just"/>
            <a:r>
              <a:rPr lang="en-US" sz="2400" i="1" u="sng" kern="0" dirty="0">
                <a:solidFill>
                  <a:srgbClr val="FF0000"/>
                </a:solidFill>
                <a:latin typeface="Arial" panose="020B0604020202020204" pitchFamily="34" charset="0"/>
                <a:ea typeface="Calibri" panose="020F0502020204030204" pitchFamily="34" charset="0"/>
                <a:cs typeface="Arial" panose="020B0604020202020204" pitchFamily="34" charset="0"/>
              </a:rPr>
              <a:t>D</a:t>
            </a:r>
            <a:r>
              <a:rPr lang="vi-VN" sz="2400" i="1" u="sng" kern="0" dirty="0">
                <a:solidFill>
                  <a:srgbClr val="FF0000"/>
                </a:solidFill>
                <a:effectLst/>
                <a:latin typeface="Arial" panose="020B0604020202020204" pitchFamily="34" charset="0"/>
                <a:ea typeface="Calibri" panose="020F0502020204030204" pitchFamily="34" charset="0"/>
                <a:cs typeface="Arial" panose="020B0604020202020204" pitchFamily="34" charset="0"/>
              </a:rPr>
              <a:t>ấu hiệu bắt buộc </a:t>
            </a:r>
            <a:r>
              <a:rPr lang="vi-VN" sz="2400" kern="0" dirty="0">
                <a:effectLst/>
                <a:latin typeface="Arial" panose="020B0604020202020204" pitchFamily="34" charset="0"/>
                <a:ea typeface="Calibri" panose="020F0502020204030204" pitchFamily="34" charset="0"/>
                <a:cs typeface="Arial" panose="020B0604020202020204" pitchFamily="34" charset="0"/>
              </a:rPr>
              <a:t>phải có để cấu thành tội phạm. </a:t>
            </a:r>
            <a:endParaRPr lang="en-US" sz="2400" kern="0" dirty="0">
              <a:effectLst/>
              <a:latin typeface="Arial" panose="020B0604020202020204" pitchFamily="34" charset="0"/>
              <a:ea typeface="Calibri" panose="020F0502020204030204" pitchFamily="34" charset="0"/>
              <a:cs typeface="Arial" panose="020B0604020202020204" pitchFamily="34" charset="0"/>
            </a:endParaRPr>
          </a:p>
          <a:p>
            <a:pPr algn="just"/>
            <a:r>
              <a:rPr lang="en-US" sz="2400" b="1" kern="0" dirty="0" err="1">
                <a:solidFill>
                  <a:srgbClr val="FF0000"/>
                </a:solidFill>
                <a:latin typeface="Arial" panose="020B0604020202020204" pitchFamily="34" charset="0"/>
                <a:ea typeface="Calibri" panose="020F0502020204030204" pitchFamily="34" charset="0"/>
                <a:cs typeface="Arial" panose="020B0604020202020204" pitchFamily="34" charset="0"/>
              </a:rPr>
              <a:t>Nguyên</a:t>
            </a:r>
            <a:r>
              <a:rPr lang="en-US" sz="2400" b="1" kern="0" dirty="0">
                <a:solidFill>
                  <a:srgbClr val="FF0000"/>
                </a:solidFill>
                <a:latin typeface="Arial" panose="020B0604020202020204" pitchFamily="34" charset="0"/>
                <a:ea typeface="Calibri" panose="020F0502020204030204" pitchFamily="34" charset="0"/>
                <a:cs typeface="Arial" panose="020B0604020202020204" pitchFamily="34" charset="0"/>
              </a:rPr>
              <a:t> </a:t>
            </a:r>
            <a:r>
              <a:rPr lang="en-US" sz="2400" b="1" kern="0" dirty="0" err="1">
                <a:solidFill>
                  <a:srgbClr val="FF0000"/>
                </a:solidFill>
                <a:latin typeface="Arial" panose="020B0604020202020204" pitchFamily="34" charset="0"/>
                <a:ea typeface="Calibri" panose="020F0502020204030204" pitchFamily="34" charset="0"/>
                <a:cs typeface="Arial" panose="020B0604020202020204" pitchFamily="34" charset="0"/>
              </a:rPr>
              <a:t>tắc</a:t>
            </a:r>
            <a:r>
              <a:rPr lang="en-US" sz="2400" b="1" kern="0" dirty="0">
                <a:solidFill>
                  <a:srgbClr val="FF0000"/>
                </a:solidFill>
                <a:latin typeface="Arial" panose="020B0604020202020204" pitchFamily="34" charset="0"/>
                <a:ea typeface="Calibri" panose="020F0502020204030204" pitchFamily="34" charset="0"/>
                <a:cs typeface="Arial" panose="020B0604020202020204" pitchFamily="34" charset="0"/>
              </a:rPr>
              <a:t>: </a:t>
            </a:r>
            <a:r>
              <a:rPr lang="en-US" sz="2400" kern="0" dirty="0">
                <a:latin typeface="Arial" panose="020B0604020202020204" pitchFamily="34" charset="0"/>
                <a:ea typeface="Calibri" panose="020F0502020204030204" pitchFamily="34" charset="0"/>
                <a:cs typeface="Arial" panose="020B0604020202020204" pitchFamily="34" charset="0"/>
              </a:rPr>
              <a:t>M</a:t>
            </a:r>
            <a:r>
              <a:rPr lang="vi-VN" sz="2400" kern="0" dirty="0">
                <a:effectLst/>
                <a:latin typeface="Arial" panose="020B0604020202020204" pitchFamily="34" charset="0"/>
                <a:ea typeface="Calibri" panose="020F0502020204030204" pitchFamily="34" charset="0"/>
                <a:cs typeface="Arial" panose="020B0604020202020204" pitchFamily="34" charset="0"/>
              </a:rPr>
              <a:t>ột người chỉ phải chịu trách nhiệm hình sự về hành vi phạm tội của mình nếu giữa hành vi đó và hậu quả của tội phạm có mối quan hệ nhân quả.</a:t>
            </a:r>
            <a:endParaRPr lang="en-US" sz="2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5E49312-8F4B-1315-7504-A394CC93A3C0}"/>
              </a:ext>
            </a:extLst>
          </p:cNvPr>
          <p:cNvSpPr>
            <a:spLocks noGrp="1"/>
          </p:cNvSpPr>
          <p:nvPr>
            <p:ph type="sldNum" sz="quarter" idx="12"/>
          </p:nvPr>
        </p:nvSpPr>
        <p:spPr/>
        <p:txBody>
          <a:bodyPr/>
          <a:lstStyle/>
          <a:p>
            <a:fld id="{EAB43655-9951-417E-8DAD-82CDD8B26720}" type="slidenum">
              <a:rPr lang="en-US" smtClean="0"/>
              <a:t>19</a:t>
            </a:fld>
            <a:endParaRPr lang="en-US"/>
          </a:p>
        </p:txBody>
      </p:sp>
      <p:pic>
        <p:nvPicPr>
          <p:cNvPr id="5" name="Picture 4">
            <a:extLst>
              <a:ext uri="{FF2B5EF4-FFF2-40B4-BE49-F238E27FC236}">
                <a16:creationId xmlns:a16="http://schemas.microsoft.com/office/drawing/2014/main" id="{DC552418-A9F1-D337-E25E-86D7DBED72D1}"/>
              </a:ext>
            </a:extLst>
          </p:cNvPr>
          <p:cNvPicPr>
            <a:picLocks noChangeAspect="1"/>
          </p:cNvPicPr>
          <p:nvPr/>
        </p:nvPicPr>
        <p:blipFill rotWithShape="1">
          <a:blip r:embed="rId2">
            <a:extLst>
              <a:ext uri="{28A0092B-C50C-407E-A947-70E740481C1C}">
                <a14:useLocalDpi xmlns:a14="http://schemas.microsoft.com/office/drawing/2010/main" val="0"/>
              </a:ext>
            </a:extLst>
          </a:blip>
          <a:srcRect r="82714"/>
          <a:stretch/>
        </p:blipFill>
        <p:spPr>
          <a:xfrm>
            <a:off x="0" y="1"/>
            <a:ext cx="597702" cy="644434"/>
          </a:xfrm>
          <a:prstGeom prst="rect">
            <a:avLst/>
          </a:prstGeom>
        </p:spPr>
      </p:pic>
      <p:pic>
        <p:nvPicPr>
          <p:cNvPr id="6" name="Picture 5">
            <a:extLst>
              <a:ext uri="{FF2B5EF4-FFF2-40B4-BE49-F238E27FC236}">
                <a16:creationId xmlns:a16="http://schemas.microsoft.com/office/drawing/2014/main" id="{39B34599-8EAC-5BF0-BB80-2A9573CB04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83" t="17943"/>
          <a:stretch/>
        </p:blipFill>
        <p:spPr>
          <a:xfrm>
            <a:off x="11196692" y="136525"/>
            <a:ext cx="922431" cy="403406"/>
          </a:xfrm>
          <a:prstGeom prst="rect">
            <a:avLst/>
          </a:prstGeom>
        </p:spPr>
      </p:pic>
      <p:sp>
        <p:nvSpPr>
          <p:cNvPr id="12" name="Content Placeholder 11">
            <a:extLst>
              <a:ext uri="{FF2B5EF4-FFF2-40B4-BE49-F238E27FC236}">
                <a16:creationId xmlns:a16="http://schemas.microsoft.com/office/drawing/2014/main" id="{49A9C75B-1FDF-0D62-374F-5362B81A238D}"/>
              </a:ext>
            </a:extLst>
          </p:cNvPr>
          <p:cNvSpPr>
            <a:spLocks noGrp="1"/>
          </p:cNvSpPr>
          <p:nvPr>
            <p:ph sz="half" idx="2"/>
          </p:nvPr>
        </p:nvSpPr>
        <p:spPr>
          <a:xfrm>
            <a:off x="350248" y="3793293"/>
            <a:ext cx="4310743" cy="1945657"/>
          </a:xfrm>
        </p:spPr>
        <p:txBody>
          <a:bodyPr>
            <a:noAutofit/>
          </a:bodyPr>
          <a:lstStyle/>
          <a:p>
            <a:pPr marL="0" indent="0" algn="ctr">
              <a:buNone/>
            </a:pPr>
            <a:r>
              <a:rPr lang="en-US" sz="2400" i="1" u="sng" kern="0" dirty="0">
                <a:solidFill>
                  <a:schemeClr val="accent2">
                    <a:lumMod val="75000"/>
                  </a:schemeClr>
                </a:solidFill>
                <a:latin typeface="Arial" panose="020B0604020202020204" pitchFamily="34" charset="0"/>
                <a:ea typeface="Calibri" panose="020F0502020204030204" pitchFamily="34" charset="0"/>
                <a:cs typeface="Arial" panose="020B0604020202020204" pitchFamily="34" charset="0"/>
              </a:rPr>
              <a:t>N</a:t>
            </a:r>
            <a:r>
              <a:rPr lang="vi-VN" sz="2400" i="1" u="sng" kern="0" dirty="0">
                <a:solidFill>
                  <a:schemeClr val="accent2">
                    <a:lumMod val="75000"/>
                  </a:schemeClr>
                </a:solidFill>
                <a:effectLst/>
                <a:latin typeface="Arial" panose="020B0604020202020204" pitchFamily="34" charset="0"/>
                <a:ea typeface="Calibri" panose="020F0502020204030204" pitchFamily="34" charset="0"/>
                <a:cs typeface="Arial" panose="020B0604020202020204" pitchFamily="34" charset="0"/>
              </a:rPr>
              <a:t>hững thiệt hại do hành vi phạm tội gây ra</a:t>
            </a:r>
            <a:r>
              <a:rPr lang="vi-VN" sz="2400" kern="0" dirty="0">
                <a:effectLst/>
                <a:latin typeface="Arial" panose="020B0604020202020204" pitchFamily="34" charset="0"/>
                <a:ea typeface="Calibri" panose="020F0502020204030204" pitchFamily="34" charset="0"/>
                <a:cs typeface="Arial" panose="020B0604020202020204" pitchFamily="34" charset="0"/>
              </a:rPr>
              <a:t> </a:t>
            </a:r>
            <a:endParaRPr lang="en-US" sz="2400" kern="0" dirty="0">
              <a:effectLst/>
              <a:latin typeface="Arial" panose="020B0604020202020204" pitchFamily="34" charset="0"/>
              <a:ea typeface="Calibri" panose="020F0502020204030204" pitchFamily="34" charset="0"/>
              <a:cs typeface="Arial" panose="020B0604020202020204" pitchFamily="34" charset="0"/>
            </a:endParaRPr>
          </a:p>
          <a:p>
            <a:pPr marL="0" indent="0" algn="ctr">
              <a:buNone/>
            </a:pPr>
            <a:r>
              <a:rPr lang="vi-VN" sz="2400" kern="0" dirty="0">
                <a:effectLst/>
                <a:latin typeface="Arial" panose="020B0604020202020204" pitchFamily="34" charset="0"/>
                <a:ea typeface="Calibri" panose="020F0502020204030204" pitchFamily="34" charset="0"/>
                <a:cs typeface="Arial" panose="020B0604020202020204" pitchFamily="34" charset="0"/>
              </a:rPr>
              <a:t>cho các quan hệ xã hội - khách thể của tội phạm</a:t>
            </a:r>
            <a:endParaRPr lang="en-US" sz="2400" dirty="0">
              <a:latin typeface="Arial" panose="020B0604020202020204" pitchFamily="34" charset="0"/>
              <a:cs typeface="Arial" panose="020B0604020202020204" pitchFamily="34" charset="0"/>
            </a:endParaRPr>
          </a:p>
        </p:txBody>
      </p:sp>
      <p:sp>
        <p:nvSpPr>
          <p:cNvPr id="14" name="Title 13">
            <a:extLst>
              <a:ext uri="{FF2B5EF4-FFF2-40B4-BE49-F238E27FC236}">
                <a16:creationId xmlns:a16="http://schemas.microsoft.com/office/drawing/2014/main" id="{19EDDA36-A4E2-DAFE-A447-E3DDF6A8E8BD}"/>
              </a:ext>
            </a:extLst>
          </p:cNvPr>
          <p:cNvSpPr>
            <a:spLocks noGrp="1"/>
          </p:cNvSpPr>
          <p:nvPr>
            <p:ph type="title"/>
          </p:nvPr>
        </p:nvSpPr>
        <p:spPr>
          <a:xfrm>
            <a:off x="839788" y="252550"/>
            <a:ext cx="10515600" cy="866500"/>
          </a:xfrm>
        </p:spPr>
        <p:txBody>
          <a:bodyPr>
            <a:normAutofit/>
          </a:bodyPr>
          <a:lstStyle/>
          <a:p>
            <a:pPr algn="ct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4. </a:t>
            </a: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CẤU THÀNH TỘI PHẠM</a:t>
            </a:r>
            <a:endParaRPr lang="en-US" sz="3200" dirty="0"/>
          </a:p>
        </p:txBody>
      </p:sp>
      <p:sp>
        <p:nvSpPr>
          <p:cNvPr id="15" name="Arrow: Down 14">
            <a:extLst>
              <a:ext uri="{FF2B5EF4-FFF2-40B4-BE49-F238E27FC236}">
                <a16:creationId xmlns:a16="http://schemas.microsoft.com/office/drawing/2014/main" id="{9C700BF2-C1B3-B468-06DE-109C5823A997}"/>
              </a:ext>
            </a:extLst>
          </p:cNvPr>
          <p:cNvSpPr/>
          <p:nvPr/>
        </p:nvSpPr>
        <p:spPr>
          <a:xfrm>
            <a:off x="2435950" y="2943205"/>
            <a:ext cx="139337" cy="7032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AF537F8C-1023-B358-6843-DA3B0F9C0802}"/>
              </a:ext>
            </a:extLst>
          </p:cNvPr>
          <p:cNvSpPr/>
          <p:nvPr/>
        </p:nvSpPr>
        <p:spPr>
          <a:xfrm>
            <a:off x="8718626" y="2943204"/>
            <a:ext cx="139337" cy="70321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58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1000"/>
                                        <p:tgtEl>
                                          <p:spTgt spid="7">
                                            <p:bg/>
                                          </p:spTgt>
                                        </p:tgtEl>
                                      </p:cBhvr>
                                    </p:animEffect>
                                    <p:anim calcmode="lin" valueType="num">
                                      <p:cBhvr>
                                        <p:cTn id="8" dur="1000" fill="hold"/>
                                        <p:tgtEl>
                                          <p:spTgt spid="7">
                                            <p:bg/>
                                          </p:spTgt>
                                        </p:tgtEl>
                                        <p:attrNameLst>
                                          <p:attrName>ppt_x</p:attrName>
                                        </p:attrNameLst>
                                      </p:cBhvr>
                                      <p:tavLst>
                                        <p:tav tm="0">
                                          <p:val>
                                            <p:strVal val="#ppt_x"/>
                                          </p:val>
                                        </p:tav>
                                        <p:tav tm="100000">
                                          <p:val>
                                            <p:strVal val="#ppt_x"/>
                                          </p:val>
                                        </p:tav>
                                      </p:tavLst>
                                    </p:anim>
                                    <p:anim calcmode="lin" valueType="num">
                                      <p:cBhvr>
                                        <p:cTn id="9" dur="1000" fill="hold"/>
                                        <p:tgtEl>
                                          <p:spTgt spid="7">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1000"/>
                                        <p:tgtEl>
                                          <p:spTgt spid="7">
                                            <p:txEl>
                                              <p:pRg st="1" end="1"/>
                                            </p:txEl>
                                          </p:spTgt>
                                        </p:tgtEl>
                                      </p:cBhvr>
                                    </p:animEffect>
                                    <p:anim calcmode="lin" valueType="num">
                                      <p:cBhvr>
                                        <p:cTn id="18"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animEffect transition="in" filter="fade">
                                      <p:cBhvr>
                                        <p:cTn id="29" dur="1000"/>
                                        <p:tgtEl>
                                          <p:spTgt spid="12">
                                            <p:txEl>
                                              <p:pRg st="0" end="0"/>
                                            </p:txEl>
                                          </p:spTgt>
                                        </p:tgtEl>
                                      </p:cBhvr>
                                    </p:animEffect>
                                    <p:anim calcmode="lin" valueType="num">
                                      <p:cBhvr>
                                        <p:cTn id="30"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31"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xEl>
                                              <p:pRg st="1" end="1"/>
                                            </p:txEl>
                                          </p:spTgt>
                                        </p:tgtEl>
                                        <p:attrNameLst>
                                          <p:attrName>style.visibility</p:attrName>
                                        </p:attrNameLst>
                                      </p:cBhvr>
                                      <p:to>
                                        <p:strVal val="visible"/>
                                      </p:to>
                                    </p:set>
                                    <p:animEffect transition="in" filter="fade">
                                      <p:cBhvr>
                                        <p:cTn id="34" dur="1000"/>
                                        <p:tgtEl>
                                          <p:spTgt spid="12">
                                            <p:txEl>
                                              <p:pRg st="1" end="1"/>
                                            </p:txEl>
                                          </p:spTgt>
                                        </p:tgtEl>
                                      </p:cBhvr>
                                    </p:animEffect>
                                    <p:anim calcmode="lin" valueType="num">
                                      <p:cBhvr>
                                        <p:cTn id="3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3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9">
                                            <p:bg/>
                                          </p:spTgt>
                                        </p:tgtEl>
                                        <p:attrNameLst>
                                          <p:attrName>style.visibility</p:attrName>
                                        </p:attrNameLst>
                                      </p:cBhvr>
                                      <p:to>
                                        <p:strVal val="visible"/>
                                      </p:to>
                                    </p:set>
                                    <p:animEffect transition="in" filter="fade">
                                      <p:cBhvr>
                                        <p:cTn id="41" dur="1000"/>
                                        <p:tgtEl>
                                          <p:spTgt spid="9">
                                            <p:bg/>
                                          </p:spTgt>
                                        </p:tgtEl>
                                      </p:cBhvr>
                                    </p:animEffect>
                                    <p:anim calcmode="lin" valueType="num">
                                      <p:cBhvr>
                                        <p:cTn id="42" dur="1000" fill="hold"/>
                                        <p:tgtEl>
                                          <p:spTgt spid="9">
                                            <p:bg/>
                                          </p:spTgt>
                                        </p:tgtEl>
                                        <p:attrNameLst>
                                          <p:attrName>ppt_x</p:attrName>
                                        </p:attrNameLst>
                                      </p:cBhvr>
                                      <p:tavLst>
                                        <p:tav tm="0">
                                          <p:val>
                                            <p:strVal val="#ppt_x"/>
                                          </p:val>
                                        </p:tav>
                                        <p:tav tm="100000">
                                          <p:val>
                                            <p:strVal val="#ppt_x"/>
                                          </p:val>
                                        </p:tav>
                                      </p:tavLst>
                                    </p:anim>
                                    <p:anim calcmode="lin" valueType="num">
                                      <p:cBhvr>
                                        <p:cTn id="43" dur="1000" fill="hold"/>
                                        <p:tgtEl>
                                          <p:spTgt spid="9">
                                            <p:bg/>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9">
                                            <p:txEl>
                                              <p:pRg st="0" end="0"/>
                                            </p:txEl>
                                          </p:spTgt>
                                        </p:tgtEl>
                                        <p:attrNameLst>
                                          <p:attrName>style.visibility</p:attrName>
                                        </p:attrNameLst>
                                      </p:cBhvr>
                                      <p:to>
                                        <p:strVal val="visible"/>
                                      </p:to>
                                    </p:set>
                                    <p:animEffect transition="in" filter="fade">
                                      <p:cBhvr>
                                        <p:cTn id="46" dur="1000"/>
                                        <p:tgtEl>
                                          <p:spTgt spid="9">
                                            <p:txEl>
                                              <p:pRg st="0" end="0"/>
                                            </p:txEl>
                                          </p:spTgt>
                                        </p:tgtEl>
                                      </p:cBhvr>
                                    </p:animEffect>
                                    <p:anim calcmode="lin" valueType="num">
                                      <p:cBhvr>
                                        <p:cTn id="47"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49" fill="hold">
                            <p:stCondLst>
                              <p:cond delay="1000"/>
                            </p:stCondLst>
                            <p:childTnLst>
                              <p:par>
                                <p:cTn id="50" presetID="42"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1000"/>
                                        <p:tgtEl>
                                          <p:spTgt spid="16"/>
                                        </p:tgtEl>
                                      </p:cBhvr>
                                    </p:animEffect>
                                    <p:anim calcmode="lin" valueType="num">
                                      <p:cBhvr>
                                        <p:cTn id="53" dur="1000" fill="hold"/>
                                        <p:tgtEl>
                                          <p:spTgt spid="16"/>
                                        </p:tgtEl>
                                        <p:attrNameLst>
                                          <p:attrName>ppt_x</p:attrName>
                                        </p:attrNameLst>
                                      </p:cBhvr>
                                      <p:tavLst>
                                        <p:tav tm="0">
                                          <p:val>
                                            <p:strVal val="#ppt_x"/>
                                          </p:val>
                                        </p:tav>
                                        <p:tav tm="100000">
                                          <p:val>
                                            <p:strVal val="#ppt_x"/>
                                          </p:val>
                                        </p:tav>
                                      </p:tavLst>
                                    </p:anim>
                                    <p:anim calcmode="lin" valueType="num">
                                      <p:cBhvr>
                                        <p:cTn id="54" dur="1000" fill="hold"/>
                                        <p:tgtEl>
                                          <p:spTgt spid="16"/>
                                        </p:tgtEl>
                                        <p:attrNameLst>
                                          <p:attrName>ppt_y</p:attrName>
                                        </p:attrNameLst>
                                      </p:cBhvr>
                                      <p:tavLst>
                                        <p:tav tm="0">
                                          <p:val>
                                            <p:strVal val="#ppt_y+.1"/>
                                          </p:val>
                                        </p:tav>
                                        <p:tav tm="100000">
                                          <p:val>
                                            <p:strVal val="#ppt_y"/>
                                          </p:val>
                                        </p:tav>
                                      </p:tavLst>
                                    </p:anim>
                                  </p:childTnLst>
                                </p:cTn>
                              </p:par>
                            </p:childTnLst>
                          </p:cTn>
                        </p:par>
                        <p:par>
                          <p:cTn id="55" fill="hold">
                            <p:stCondLst>
                              <p:cond delay="2000"/>
                            </p:stCondLst>
                            <p:childTnLst>
                              <p:par>
                                <p:cTn id="56" presetID="42" presetClass="entr" presetSubtype="0" fill="hold" grpId="0" nodeType="afterEffect">
                                  <p:stCondLst>
                                    <p:cond delay="0"/>
                                  </p:stCondLst>
                                  <p:childTnLst>
                                    <p:set>
                                      <p:cBhvr>
                                        <p:cTn id="57" dur="1" fill="hold">
                                          <p:stCondLst>
                                            <p:cond delay="0"/>
                                          </p:stCondLst>
                                        </p:cTn>
                                        <p:tgtEl>
                                          <p:spTgt spid="10">
                                            <p:txEl>
                                              <p:pRg st="0" end="0"/>
                                            </p:txEl>
                                          </p:spTgt>
                                        </p:tgtEl>
                                        <p:attrNameLst>
                                          <p:attrName>style.visibility</p:attrName>
                                        </p:attrNameLst>
                                      </p:cBhvr>
                                      <p:to>
                                        <p:strVal val="visible"/>
                                      </p:to>
                                    </p:set>
                                    <p:animEffect transition="in" filter="fade">
                                      <p:cBhvr>
                                        <p:cTn id="58" dur="1000"/>
                                        <p:tgtEl>
                                          <p:spTgt spid="10">
                                            <p:txEl>
                                              <p:pRg st="0" end="0"/>
                                            </p:txEl>
                                          </p:spTgt>
                                        </p:tgtEl>
                                      </p:cBhvr>
                                    </p:animEffect>
                                    <p:anim calcmode="lin" valueType="num">
                                      <p:cBhvr>
                                        <p:cTn id="59"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60"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0">
                                            <p:txEl>
                                              <p:pRg st="1" end="1"/>
                                            </p:txEl>
                                          </p:spTgt>
                                        </p:tgtEl>
                                        <p:attrNameLst>
                                          <p:attrName>style.visibility</p:attrName>
                                        </p:attrNameLst>
                                      </p:cBhvr>
                                      <p:to>
                                        <p:strVal val="visible"/>
                                      </p:to>
                                    </p:set>
                                    <p:animEffect transition="in" filter="fade">
                                      <p:cBhvr>
                                        <p:cTn id="63" dur="1000"/>
                                        <p:tgtEl>
                                          <p:spTgt spid="10">
                                            <p:txEl>
                                              <p:pRg st="1" end="1"/>
                                            </p:txEl>
                                          </p:spTgt>
                                        </p:tgtEl>
                                      </p:cBhvr>
                                    </p:animEffect>
                                    <p:anim calcmode="lin" valueType="num">
                                      <p:cBhvr>
                                        <p:cTn id="64"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65"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9" grpId="0" uiExpand="1" build="p" animBg="1"/>
      <p:bldP spid="10" grpId="0" uiExpand="1" build="p"/>
      <p:bldP spid="12" grpId="0" uiExpand="1" build="p"/>
      <p:bldP spid="15"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4"/>
          <p:cNvPicPr preferRelativeResize="0"/>
          <p:nvPr/>
        </p:nvPicPr>
        <p:blipFill rotWithShape="1">
          <a:blip r:embed="rId3">
            <a:alphaModFix/>
          </a:blip>
          <a:srcRect l="11883" t="17943"/>
          <a:stretch/>
        </p:blipFill>
        <p:spPr>
          <a:xfrm>
            <a:off x="10858156" y="400524"/>
            <a:ext cx="1006967" cy="421629"/>
          </a:xfrm>
          <a:prstGeom prst="rect">
            <a:avLst/>
          </a:prstGeom>
          <a:noFill/>
          <a:ln>
            <a:noFill/>
          </a:ln>
        </p:spPr>
      </p:pic>
      <p:pic>
        <p:nvPicPr>
          <p:cNvPr id="144" name="Google Shape;144;p4"/>
          <p:cNvPicPr preferRelativeResize="0"/>
          <p:nvPr/>
        </p:nvPicPr>
        <p:blipFill rotWithShape="1">
          <a:blip r:embed="rId4">
            <a:alphaModFix/>
          </a:blip>
          <a:srcRect r="82017"/>
          <a:stretch/>
        </p:blipFill>
        <p:spPr>
          <a:xfrm>
            <a:off x="1" y="0"/>
            <a:ext cx="685562" cy="895349"/>
          </a:xfrm>
          <a:prstGeom prst="rect">
            <a:avLst/>
          </a:prstGeom>
          <a:noFill/>
          <a:ln>
            <a:noFill/>
          </a:ln>
        </p:spPr>
      </p:pic>
      <p:pic>
        <p:nvPicPr>
          <p:cNvPr id="145" name="Google Shape;145;p4" descr="Redirect Notice | Gif, Rainbow gif, Overlays transparent"/>
          <p:cNvPicPr preferRelativeResize="0"/>
          <p:nvPr/>
        </p:nvPicPr>
        <p:blipFill rotWithShape="1">
          <a:blip r:embed="rId5">
            <a:alphaModFix/>
          </a:blip>
          <a:srcRect/>
          <a:stretch/>
        </p:blipFill>
        <p:spPr>
          <a:xfrm>
            <a:off x="-715108" y="-442662"/>
            <a:ext cx="13927016" cy="5715000"/>
          </a:xfrm>
          <a:prstGeom prst="rect">
            <a:avLst/>
          </a:prstGeom>
          <a:noFill/>
          <a:ln>
            <a:noFill/>
          </a:ln>
        </p:spPr>
      </p:pic>
      <p:sp>
        <p:nvSpPr>
          <p:cNvPr id="146" name="Google Shape;146;p4"/>
          <p:cNvSpPr/>
          <p:nvPr/>
        </p:nvSpPr>
        <p:spPr>
          <a:xfrm>
            <a:off x="1" y="1197951"/>
            <a:ext cx="12192000" cy="1096157"/>
          </a:xfrm>
          <a:prstGeom prst="rect">
            <a:avLst/>
          </a:prstGeom>
          <a:noFill/>
          <a:ln>
            <a:noFill/>
          </a:ln>
        </p:spPr>
        <p:txBody>
          <a:bodyPr spcFirstLastPara="1" wrap="square" lIns="91425" tIns="45700" rIns="91425" bIns="45700" anchor="t" anchorCtr="0">
            <a:spAutoFit/>
          </a:bodyPr>
          <a:lstStyle/>
          <a:p>
            <a:pPr marL="1223010" marR="5080" indent="-1210945" algn="ctr">
              <a:lnSpc>
                <a:spcPct val="120000"/>
              </a:lnSpc>
              <a:spcBef>
                <a:spcPts val="100"/>
              </a:spcBef>
            </a:pP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ea typeface="Tahoma" panose="020B0604030504040204" pitchFamily="34" charset="0"/>
                <a:cs typeface="Tahoma" panose="020B0604030504040204" pitchFamily="34" charset="0"/>
              </a:rPr>
              <a:t>MỘT SỐ VẤN ĐỀ CƠ BẢN VỀ LUẬT HÌNH SỰ</a:t>
            </a:r>
          </a:p>
          <a:p>
            <a:pPr marL="0" marR="0" lvl="0" indent="0" algn="ctr" rtl="0">
              <a:spcBef>
                <a:spcPts val="0"/>
              </a:spcBef>
              <a:spcAft>
                <a:spcPts val="0"/>
              </a:spcAft>
              <a:buNone/>
            </a:pPr>
            <a:endParaRPr sz="2600" b="1" dirty="0">
              <a:solidFill>
                <a:srgbClr val="0070C0"/>
              </a:solidFill>
              <a:latin typeface="Arial"/>
              <a:ea typeface="Arial"/>
              <a:cs typeface="Arial"/>
              <a:sym typeface="Arial"/>
            </a:endParaRPr>
          </a:p>
        </p:txBody>
      </p:sp>
      <p:sp>
        <p:nvSpPr>
          <p:cNvPr id="147" name="Google Shape;147;p4"/>
          <p:cNvSpPr/>
          <p:nvPr/>
        </p:nvSpPr>
        <p:spPr>
          <a:xfrm>
            <a:off x="1009291" y="4091740"/>
            <a:ext cx="10162801" cy="608331"/>
          </a:xfrm>
          <a:prstGeom prst="rect">
            <a:avLst/>
          </a:prstGeom>
          <a:noFill/>
          <a:ln>
            <a:noFill/>
          </a:ln>
        </p:spPr>
        <p:txBody>
          <a:bodyPr spcFirstLastPara="1" wrap="square" lIns="91425" tIns="45700" rIns="91425" bIns="45700" anchor="t" anchorCtr="0">
            <a:spAutoFit/>
          </a:bodyPr>
          <a:lstStyle/>
          <a:p>
            <a:pPr lvl="0" algn="ctr">
              <a:lnSpc>
                <a:spcPct val="90000"/>
              </a:lnSpc>
              <a:spcBef>
                <a:spcPts val="1000"/>
              </a:spcBef>
            </a:pPr>
            <a:r>
              <a:rPr lang="en-US" sz="2800" b="1" dirty="0">
                <a:solidFill>
                  <a:schemeClr val="accent6">
                    <a:lumMod val="75000"/>
                  </a:schemeClr>
                </a:solidFill>
                <a:latin typeface="Arial"/>
                <a:ea typeface="Arial"/>
                <a:cs typeface="Arial"/>
                <a:sym typeface="Arial"/>
              </a:rPr>
              <a:t>TỘI PHẠM</a:t>
            </a:r>
            <a:endParaRPr lang="vi-VN" sz="2800" b="1" dirty="0">
              <a:solidFill>
                <a:schemeClr val="accent6">
                  <a:lumMod val="75000"/>
                </a:schemeClr>
              </a:solidFill>
            </a:endParaRPr>
          </a:p>
        </p:txBody>
      </p:sp>
      <p:sp>
        <p:nvSpPr>
          <p:cNvPr id="148" name="Google Shape;148;p4"/>
          <p:cNvSpPr/>
          <p:nvPr/>
        </p:nvSpPr>
        <p:spPr>
          <a:xfrm>
            <a:off x="5022630" y="590051"/>
            <a:ext cx="2005677" cy="492443"/>
          </a:xfrm>
          <a:prstGeom prst="rect">
            <a:avLst/>
          </a:prstGeom>
          <a:solidFill>
            <a:srgbClr val="EDEDE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b="1" dirty="0">
                <a:solidFill>
                  <a:srgbClr val="0070C0"/>
                </a:solidFill>
                <a:latin typeface="Arial"/>
                <a:ea typeface="Arial"/>
                <a:cs typeface="Arial"/>
                <a:sym typeface="Arial"/>
              </a:rPr>
              <a:t>CHƯƠNG 3</a:t>
            </a:r>
            <a:endParaRPr sz="2600" dirty="0">
              <a:solidFill>
                <a:schemeClr val="dk1"/>
              </a:solidFill>
              <a:latin typeface="Arial"/>
              <a:ea typeface="Arial"/>
              <a:cs typeface="Arial"/>
              <a:sym typeface="Arial"/>
            </a:endParaRPr>
          </a:p>
        </p:txBody>
      </p:sp>
      <p:sp>
        <p:nvSpPr>
          <p:cNvPr id="149" name="Google Shape;149;p4"/>
          <p:cNvSpPr/>
          <p:nvPr/>
        </p:nvSpPr>
        <p:spPr>
          <a:xfrm>
            <a:off x="5555412" y="3391782"/>
            <a:ext cx="1242203" cy="584775"/>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rgbClr val="FF0000"/>
                </a:solidFill>
                <a:latin typeface="Arial"/>
                <a:ea typeface="Arial"/>
                <a:cs typeface="Arial"/>
                <a:sym typeface="Arial"/>
              </a:rPr>
              <a:t>BÀI 2</a:t>
            </a:r>
            <a:endParaRPr dirty="0"/>
          </a:p>
        </p:txBody>
      </p:sp>
      <p:pic>
        <p:nvPicPr>
          <p:cNvPr id="150" name="Google Shape;150;p4" descr="Energy The Light Bulb - Free GIF on Pixabay - Pixabay"/>
          <p:cNvPicPr preferRelativeResize="0"/>
          <p:nvPr/>
        </p:nvPicPr>
        <p:blipFill rotWithShape="1">
          <a:blip r:embed="rId6">
            <a:alphaModFix/>
          </a:blip>
          <a:srcRect/>
          <a:stretch/>
        </p:blipFill>
        <p:spPr>
          <a:xfrm>
            <a:off x="4720091" y="2475223"/>
            <a:ext cx="1033728" cy="1352501"/>
          </a:xfrm>
          <a:prstGeom prst="rect">
            <a:avLst/>
          </a:prstGeom>
          <a:noFill/>
          <a:ln>
            <a:noFill/>
          </a:ln>
        </p:spPr>
      </p:pic>
      <p:sp>
        <p:nvSpPr>
          <p:cNvPr id="2" name="AutoShape 2">
            <a:extLst>
              <a:ext uri="{FF2B5EF4-FFF2-40B4-BE49-F238E27FC236}">
                <a16:creationId xmlns:a16="http://schemas.microsoft.com/office/drawing/2014/main" id="{5387F395-39B4-D1E3-0C1B-F4143BD0F0D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A66F017A-817C-95F6-2B42-CD0A43ED1FE9}"/>
              </a:ext>
            </a:extLst>
          </p:cNvPr>
          <p:cNvPicPr>
            <a:picLocks noChangeAspect="1"/>
          </p:cNvPicPr>
          <p:nvPr/>
        </p:nvPicPr>
        <p:blipFill>
          <a:blip r:embed="rId7"/>
          <a:stretch>
            <a:fillRect/>
          </a:stretch>
        </p:blipFill>
        <p:spPr>
          <a:xfrm>
            <a:off x="3998259" y="4964087"/>
            <a:ext cx="4260095" cy="18939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5DA0926E-80A9-1BCC-CC3B-353772D887E3}"/>
              </a:ext>
            </a:extLst>
          </p:cNvPr>
          <p:cNvPicPr>
            <a:picLocks noChangeAspect="1"/>
          </p:cNvPicPr>
          <p:nvPr/>
        </p:nvPicPr>
        <p:blipFill>
          <a:blip r:embed="rId8"/>
          <a:stretch>
            <a:fillRect/>
          </a:stretch>
        </p:blipFill>
        <p:spPr>
          <a:xfrm>
            <a:off x="8258354" y="2541598"/>
            <a:ext cx="3933645" cy="2090787"/>
          </a:xfrm>
          <a:prstGeom prst="ellipse">
            <a:avLst/>
          </a:prstGeom>
          <a:ln>
            <a:noFill/>
          </a:ln>
          <a:effectLst>
            <a:softEdge rad="112500"/>
          </a:effectLst>
        </p:spPr>
      </p:pic>
      <p:pic>
        <p:nvPicPr>
          <p:cNvPr id="8" name="Picture 7">
            <a:extLst>
              <a:ext uri="{FF2B5EF4-FFF2-40B4-BE49-F238E27FC236}">
                <a16:creationId xmlns:a16="http://schemas.microsoft.com/office/drawing/2014/main" id="{97439645-8C27-0684-081B-139F2BCA9F1A}"/>
              </a:ext>
            </a:extLst>
          </p:cNvPr>
          <p:cNvPicPr>
            <a:picLocks noChangeAspect="1"/>
          </p:cNvPicPr>
          <p:nvPr/>
        </p:nvPicPr>
        <p:blipFill>
          <a:blip r:embed="rId9"/>
          <a:stretch>
            <a:fillRect/>
          </a:stretch>
        </p:blipFill>
        <p:spPr>
          <a:xfrm>
            <a:off x="7515" y="2525344"/>
            <a:ext cx="3170078" cy="2140167"/>
          </a:xfrm>
          <a:prstGeom prst="rect">
            <a:avLst/>
          </a:prstGeom>
        </p:spPr>
      </p:pic>
      <p:sp>
        <p:nvSpPr>
          <p:cNvPr id="9" name="Rectangle 8">
            <a:extLst>
              <a:ext uri="{FF2B5EF4-FFF2-40B4-BE49-F238E27FC236}">
                <a16:creationId xmlns:a16="http://schemas.microsoft.com/office/drawing/2014/main" id="{853EA109-8749-CEBC-B6AA-A15EBC926825}"/>
              </a:ext>
            </a:extLst>
          </p:cNvPr>
          <p:cNvSpPr/>
          <p:nvPr/>
        </p:nvSpPr>
        <p:spPr>
          <a:xfrm>
            <a:off x="0" y="2525345"/>
            <a:ext cx="457200" cy="2264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283E525-CCA5-AB03-A002-D6357E71D0F6}"/>
              </a:ext>
            </a:extLst>
          </p:cNvPr>
          <p:cNvSpPr>
            <a:spLocks noGrp="1"/>
          </p:cNvSpPr>
          <p:nvPr>
            <p:ph type="sldNum" sz="quarter" idx="12"/>
          </p:nvPr>
        </p:nvSpPr>
        <p:spPr/>
        <p:txBody>
          <a:bodyPr/>
          <a:lstStyle/>
          <a:p>
            <a:fld id="{EAB43655-9951-417E-8DAD-82CDD8B26720}" type="slidenum">
              <a:rPr lang="en-US" smtClean="0"/>
              <a:t>2</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500"/>
                                        <p:tgtEl>
                                          <p:spTgt spid="1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fade">
                                      <p:cBhvr>
                                        <p:cTn id="13" dur="500"/>
                                        <p:tgtEl>
                                          <p:spTgt spid="14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50"/>
                                        </p:tgtEl>
                                        <p:attrNameLst>
                                          <p:attrName>style.visibility</p:attrName>
                                        </p:attrNameLst>
                                      </p:cBhvr>
                                      <p:to>
                                        <p:strVal val="visible"/>
                                      </p:to>
                                    </p:set>
                                    <p:animEffect transition="in" filter="fade">
                                      <p:cBhvr>
                                        <p:cTn id="19" dur="500"/>
                                        <p:tgtEl>
                                          <p:spTgt spid="150"/>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9"/>
                                        </p:tgtEl>
                                        <p:attrNameLst>
                                          <p:attrName>style.visibility</p:attrName>
                                        </p:attrNameLst>
                                      </p:cBhvr>
                                      <p:to>
                                        <p:strVal val="visible"/>
                                      </p:to>
                                    </p:set>
                                    <p:animEffect transition="in" filter="fade">
                                      <p:cBhvr>
                                        <p:cTn id="30" dur="500"/>
                                        <p:tgtEl>
                                          <p:spTgt spid="14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7"/>
                                        </p:tgtEl>
                                        <p:attrNameLst>
                                          <p:attrName>style.visibility</p:attrName>
                                        </p:attrNameLst>
                                      </p:cBhvr>
                                      <p:to>
                                        <p:strVal val="visible"/>
                                      </p:to>
                                    </p:set>
                                    <p:animEffect transition="in" filter="fade">
                                      <p:cBhvr>
                                        <p:cTn id="33"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47" grpId="0"/>
      <p:bldP spid="148" grpId="0" animBg="1"/>
      <p:bldP spid="14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0B936A-8217-4B32-D603-7C942171CAA0}"/>
              </a:ext>
            </a:extLst>
          </p:cNvPr>
          <p:cNvSpPr>
            <a:spLocks noGrp="1"/>
          </p:cNvSpPr>
          <p:nvPr>
            <p:ph type="title"/>
          </p:nvPr>
        </p:nvSpPr>
        <p:spPr>
          <a:xfrm>
            <a:off x="838200" y="365126"/>
            <a:ext cx="10515600" cy="618944"/>
          </a:xfrm>
        </p:spPr>
        <p:txBody>
          <a:bodyPr>
            <a:normAutofit/>
          </a:bodyPr>
          <a:lstStyle/>
          <a:p>
            <a:pPr algn="ct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4. </a:t>
            </a: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CẤU THÀNH TỘI PHẠM</a:t>
            </a:r>
            <a:endParaRPr lang="en-US" sz="3200" dirty="0"/>
          </a:p>
        </p:txBody>
      </p:sp>
      <p:pic>
        <p:nvPicPr>
          <p:cNvPr id="16" name="Content Placeholder 15">
            <a:extLst>
              <a:ext uri="{FF2B5EF4-FFF2-40B4-BE49-F238E27FC236}">
                <a16:creationId xmlns:a16="http://schemas.microsoft.com/office/drawing/2014/main" id="{03009997-C12F-6F29-5DF9-B61025150A77}"/>
              </a:ext>
            </a:extLst>
          </p:cNvPr>
          <p:cNvPicPr>
            <a:picLocks noGrp="1" noChangeAspect="1"/>
          </p:cNvPicPr>
          <p:nvPr>
            <p:ph idx="1"/>
          </p:nvPr>
        </p:nvPicPr>
        <p:blipFill>
          <a:blip r:embed="rId2"/>
          <a:stretch>
            <a:fillRect/>
          </a:stretch>
        </p:blipFill>
        <p:spPr>
          <a:xfrm>
            <a:off x="3429000" y="3077463"/>
            <a:ext cx="1968137" cy="1714500"/>
          </a:xfrm>
          <a:prstGeom prst="rect">
            <a:avLst/>
          </a:prstGeom>
          <a:ln>
            <a:noFill/>
          </a:ln>
          <a:effectLst>
            <a:softEdge rad="112500"/>
          </a:effectLst>
        </p:spPr>
      </p:pic>
      <p:sp>
        <p:nvSpPr>
          <p:cNvPr id="7" name="Slide Number Placeholder 6">
            <a:extLst>
              <a:ext uri="{FF2B5EF4-FFF2-40B4-BE49-F238E27FC236}">
                <a16:creationId xmlns:a16="http://schemas.microsoft.com/office/drawing/2014/main" id="{CFE5EA8F-C9E1-7BAE-55E3-632F557F95DB}"/>
              </a:ext>
            </a:extLst>
          </p:cNvPr>
          <p:cNvSpPr>
            <a:spLocks noGrp="1"/>
          </p:cNvSpPr>
          <p:nvPr>
            <p:ph type="sldNum" sz="quarter" idx="12"/>
          </p:nvPr>
        </p:nvSpPr>
        <p:spPr/>
        <p:txBody>
          <a:bodyPr/>
          <a:lstStyle/>
          <a:p>
            <a:fld id="{EAB43655-9951-417E-8DAD-82CDD8B26720}" type="slidenum">
              <a:rPr lang="en-US" smtClean="0"/>
              <a:t>20</a:t>
            </a:fld>
            <a:endParaRPr lang="en-US"/>
          </a:p>
        </p:txBody>
      </p:sp>
      <p:pic>
        <p:nvPicPr>
          <p:cNvPr id="10" name="Picture 9">
            <a:extLst>
              <a:ext uri="{FF2B5EF4-FFF2-40B4-BE49-F238E27FC236}">
                <a16:creationId xmlns:a16="http://schemas.microsoft.com/office/drawing/2014/main" id="{DADFCA39-62AC-71C5-E396-1E68649830EF}"/>
              </a:ext>
            </a:extLst>
          </p:cNvPr>
          <p:cNvPicPr>
            <a:picLocks noChangeAspect="1"/>
          </p:cNvPicPr>
          <p:nvPr/>
        </p:nvPicPr>
        <p:blipFill rotWithShape="1">
          <a:blip r:embed="rId3">
            <a:extLst>
              <a:ext uri="{28A0092B-C50C-407E-A947-70E740481C1C}">
                <a14:useLocalDpi xmlns:a14="http://schemas.microsoft.com/office/drawing/2010/main" val="0"/>
              </a:ext>
            </a:extLst>
          </a:blip>
          <a:srcRect r="82714"/>
          <a:stretch/>
        </p:blipFill>
        <p:spPr>
          <a:xfrm>
            <a:off x="0" y="1"/>
            <a:ext cx="619808" cy="668268"/>
          </a:xfrm>
          <a:prstGeom prst="rect">
            <a:avLst/>
          </a:prstGeom>
        </p:spPr>
      </p:pic>
      <p:pic>
        <p:nvPicPr>
          <p:cNvPr id="11" name="Picture 10">
            <a:extLst>
              <a:ext uri="{FF2B5EF4-FFF2-40B4-BE49-F238E27FC236}">
                <a16:creationId xmlns:a16="http://schemas.microsoft.com/office/drawing/2014/main" id="{E75663C4-FD3D-2765-3809-27C0914684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883" t="17943"/>
          <a:stretch/>
        </p:blipFill>
        <p:spPr>
          <a:xfrm>
            <a:off x="11207931" y="136525"/>
            <a:ext cx="911192" cy="398491"/>
          </a:xfrm>
          <a:prstGeom prst="rect">
            <a:avLst/>
          </a:prstGeom>
        </p:spPr>
      </p:pic>
      <p:sp>
        <p:nvSpPr>
          <p:cNvPr id="12" name="Oval 11">
            <a:extLst>
              <a:ext uri="{FF2B5EF4-FFF2-40B4-BE49-F238E27FC236}">
                <a16:creationId xmlns:a16="http://schemas.microsoft.com/office/drawing/2014/main" id="{A4D03738-532F-DC11-D891-E5C1985E97C8}"/>
              </a:ext>
            </a:extLst>
          </p:cNvPr>
          <p:cNvSpPr/>
          <p:nvPr/>
        </p:nvSpPr>
        <p:spPr>
          <a:xfrm>
            <a:off x="5728063" y="1431875"/>
            <a:ext cx="2682240" cy="2099071"/>
          </a:xfrm>
          <a:prstGeom prst="ellipse">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(4) </a:t>
            </a:r>
          </a:p>
          <a:p>
            <a:pPr algn="ctr"/>
            <a:r>
              <a:rPr lang="en-US" sz="2800" b="1" dirty="0" err="1">
                <a:solidFill>
                  <a:schemeClr val="tx1"/>
                </a:solidFill>
              </a:rPr>
              <a:t>Các</a:t>
            </a:r>
            <a:r>
              <a:rPr lang="en-US" sz="2800" b="1" dirty="0">
                <a:solidFill>
                  <a:schemeClr val="tx1"/>
                </a:solidFill>
              </a:rPr>
              <a:t> </a:t>
            </a:r>
            <a:r>
              <a:rPr lang="en-US" sz="2800" b="1" dirty="0" err="1">
                <a:solidFill>
                  <a:schemeClr val="tx1"/>
                </a:solidFill>
              </a:rPr>
              <a:t>dấu</a:t>
            </a:r>
            <a:r>
              <a:rPr lang="en-US" sz="2800" b="1" dirty="0">
                <a:solidFill>
                  <a:schemeClr val="tx1"/>
                </a:solidFill>
              </a:rPr>
              <a:t> </a:t>
            </a:r>
            <a:r>
              <a:rPr lang="en-US" sz="2800" b="1" dirty="0" err="1">
                <a:solidFill>
                  <a:schemeClr val="tx1"/>
                </a:solidFill>
              </a:rPr>
              <a:t>hiệu</a:t>
            </a:r>
            <a:r>
              <a:rPr lang="en-US" sz="2800" b="1" dirty="0">
                <a:solidFill>
                  <a:schemeClr val="tx1"/>
                </a:solidFill>
              </a:rPr>
              <a:t> </a:t>
            </a:r>
            <a:r>
              <a:rPr lang="en-US" sz="2800" b="1" dirty="0" err="1">
                <a:solidFill>
                  <a:schemeClr val="tx1"/>
                </a:solidFill>
              </a:rPr>
              <a:t>khác</a:t>
            </a:r>
            <a:endParaRPr lang="en-US" sz="2800" b="1" dirty="0">
              <a:solidFill>
                <a:schemeClr val="tx1"/>
              </a:solidFill>
            </a:endParaRPr>
          </a:p>
        </p:txBody>
      </p:sp>
      <p:sp>
        <p:nvSpPr>
          <p:cNvPr id="14" name="Callout: Right Arrow 13">
            <a:extLst>
              <a:ext uri="{FF2B5EF4-FFF2-40B4-BE49-F238E27FC236}">
                <a16:creationId xmlns:a16="http://schemas.microsoft.com/office/drawing/2014/main" id="{7AC486AD-6C90-A193-9985-7F1DBB19E5C3}"/>
              </a:ext>
            </a:extLst>
          </p:cNvPr>
          <p:cNvSpPr/>
          <p:nvPr/>
        </p:nvSpPr>
        <p:spPr>
          <a:xfrm>
            <a:off x="1111425" y="1662138"/>
            <a:ext cx="4488289" cy="1234893"/>
          </a:xfrm>
          <a:prstGeom prst="rightArrowCallout">
            <a:avLst>
              <a:gd name="adj1" fmla="val 6281"/>
              <a:gd name="adj2" fmla="val 16626"/>
              <a:gd name="adj3" fmla="val 25000"/>
              <a:gd name="adj4" fmla="val 64977"/>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00B050"/>
                </a:solidFill>
              </a:rPr>
              <a:t>Công</a:t>
            </a:r>
            <a:r>
              <a:rPr lang="en-US" sz="2400" b="1" dirty="0">
                <a:solidFill>
                  <a:srgbClr val="00B050"/>
                </a:solidFill>
              </a:rPr>
              <a:t> </a:t>
            </a:r>
            <a:r>
              <a:rPr lang="en-US" sz="2400" b="1" dirty="0" err="1">
                <a:solidFill>
                  <a:srgbClr val="00B050"/>
                </a:solidFill>
              </a:rPr>
              <a:t>cụ</a:t>
            </a:r>
            <a:r>
              <a:rPr lang="en-US" sz="2400" b="1" dirty="0">
                <a:solidFill>
                  <a:srgbClr val="00B050"/>
                </a:solidFill>
              </a:rPr>
              <a:t>, </a:t>
            </a:r>
            <a:r>
              <a:rPr lang="en-US" sz="2400" b="1" dirty="0" err="1">
                <a:solidFill>
                  <a:srgbClr val="00B050"/>
                </a:solidFill>
              </a:rPr>
              <a:t>phương</a:t>
            </a:r>
            <a:r>
              <a:rPr lang="en-US" sz="2400" b="1" dirty="0">
                <a:solidFill>
                  <a:srgbClr val="00B050"/>
                </a:solidFill>
              </a:rPr>
              <a:t> </a:t>
            </a:r>
            <a:r>
              <a:rPr lang="en-US" sz="2400" b="1" dirty="0" err="1">
                <a:solidFill>
                  <a:srgbClr val="00B050"/>
                </a:solidFill>
              </a:rPr>
              <a:t>tiện</a:t>
            </a:r>
            <a:r>
              <a:rPr lang="en-US" sz="2400" b="1" dirty="0">
                <a:solidFill>
                  <a:srgbClr val="00B050"/>
                </a:solidFill>
              </a:rPr>
              <a:t> </a:t>
            </a:r>
            <a:r>
              <a:rPr lang="en-US" sz="2400" b="1" dirty="0" err="1">
                <a:solidFill>
                  <a:srgbClr val="00B050"/>
                </a:solidFill>
              </a:rPr>
              <a:t>phạm</a:t>
            </a:r>
            <a:r>
              <a:rPr lang="en-US" sz="2400" b="1" dirty="0">
                <a:solidFill>
                  <a:srgbClr val="00B050"/>
                </a:solidFill>
              </a:rPr>
              <a:t> </a:t>
            </a:r>
            <a:r>
              <a:rPr lang="en-US" sz="2400" b="1" dirty="0" err="1">
                <a:solidFill>
                  <a:srgbClr val="00B050"/>
                </a:solidFill>
              </a:rPr>
              <a:t>tội</a:t>
            </a:r>
            <a:r>
              <a:rPr lang="en-US" sz="2400" b="1" dirty="0">
                <a:solidFill>
                  <a:srgbClr val="00B050"/>
                </a:solidFill>
              </a:rPr>
              <a:t> </a:t>
            </a:r>
          </a:p>
        </p:txBody>
      </p:sp>
      <p:pic>
        <p:nvPicPr>
          <p:cNvPr id="15" name="Picture 14">
            <a:extLst>
              <a:ext uri="{FF2B5EF4-FFF2-40B4-BE49-F238E27FC236}">
                <a16:creationId xmlns:a16="http://schemas.microsoft.com/office/drawing/2014/main" id="{562CA09B-3062-2016-C36A-86818CCEE3EE}"/>
              </a:ext>
            </a:extLst>
          </p:cNvPr>
          <p:cNvPicPr>
            <a:picLocks noChangeAspect="1"/>
          </p:cNvPicPr>
          <p:nvPr/>
        </p:nvPicPr>
        <p:blipFill>
          <a:blip r:embed="rId5"/>
          <a:stretch>
            <a:fillRect/>
          </a:stretch>
        </p:blipFill>
        <p:spPr>
          <a:xfrm>
            <a:off x="-79056" y="2999449"/>
            <a:ext cx="1714500" cy="1714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6FB47605-CFDA-7B5D-FB7D-19F606AE612B}"/>
              </a:ext>
            </a:extLst>
          </p:cNvPr>
          <p:cNvPicPr>
            <a:picLocks noChangeAspect="1"/>
          </p:cNvPicPr>
          <p:nvPr/>
        </p:nvPicPr>
        <p:blipFill>
          <a:blip r:embed="rId6"/>
          <a:stretch>
            <a:fillRect/>
          </a:stretch>
        </p:blipFill>
        <p:spPr>
          <a:xfrm>
            <a:off x="1273059" y="4791963"/>
            <a:ext cx="2266950" cy="1714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Callout: Up Arrow 17">
            <a:extLst>
              <a:ext uri="{FF2B5EF4-FFF2-40B4-BE49-F238E27FC236}">
                <a16:creationId xmlns:a16="http://schemas.microsoft.com/office/drawing/2014/main" id="{495D526D-6285-7922-1DF3-2687A93FD0C4}"/>
              </a:ext>
            </a:extLst>
          </p:cNvPr>
          <p:cNvSpPr/>
          <p:nvPr/>
        </p:nvSpPr>
        <p:spPr>
          <a:xfrm>
            <a:off x="6058990" y="3764988"/>
            <a:ext cx="1968136" cy="2142308"/>
          </a:xfrm>
          <a:prstGeom prst="upArrowCallout">
            <a:avLst>
              <a:gd name="adj1" fmla="val 5460"/>
              <a:gd name="adj2" fmla="val 10154"/>
              <a:gd name="adj3" fmla="val 25000"/>
              <a:gd name="adj4" fmla="val 64977"/>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800" b="1" kern="0" dirty="0">
                <a:solidFill>
                  <a:schemeClr val="tx1"/>
                </a:solidFill>
                <a:effectLst/>
                <a:latin typeface="Times New Roman" panose="02020603050405020304" pitchFamily="18" charset="0"/>
                <a:ea typeface="Calibri" panose="020F0502020204030204" pitchFamily="34" charset="0"/>
              </a:rPr>
              <a:t>Thời gian, địa điểm, hoàn cảnh phạm tội </a:t>
            </a:r>
            <a:endParaRPr lang="en-US" b="1" dirty="0">
              <a:solidFill>
                <a:schemeClr val="tx1"/>
              </a:solidFill>
            </a:endParaRPr>
          </a:p>
        </p:txBody>
      </p:sp>
      <p:sp>
        <p:nvSpPr>
          <p:cNvPr id="19" name="Callout: Left Arrow 18">
            <a:extLst>
              <a:ext uri="{FF2B5EF4-FFF2-40B4-BE49-F238E27FC236}">
                <a16:creationId xmlns:a16="http://schemas.microsoft.com/office/drawing/2014/main" id="{A3D58C41-27A8-843A-B572-C8FCA6B20BB8}"/>
              </a:ext>
            </a:extLst>
          </p:cNvPr>
          <p:cNvSpPr/>
          <p:nvPr/>
        </p:nvSpPr>
        <p:spPr>
          <a:xfrm>
            <a:off x="8488793" y="1803834"/>
            <a:ext cx="2865007" cy="1260566"/>
          </a:xfrm>
          <a:prstGeom prst="leftArrowCallout">
            <a:avLst>
              <a:gd name="adj1" fmla="val 7038"/>
              <a:gd name="adj2" fmla="val 20855"/>
              <a:gd name="adj3" fmla="val 25000"/>
              <a:gd name="adj4" fmla="val 6497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800" b="1" kern="0" dirty="0">
                <a:solidFill>
                  <a:schemeClr val="tx1"/>
                </a:solidFill>
                <a:effectLst/>
                <a:latin typeface="Times New Roman" panose="02020603050405020304" pitchFamily="18" charset="0"/>
                <a:ea typeface="Calibri" panose="020F0502020204030204" pitchFamily="34" charset="0"/>
              </a:rPr>
              <a:t>Phương pháp, thủ đoạn </a:t>
            </a:r>
            <a:endParaRPr lang="en-US" sz="1800" b="1" kern="0" dirty="0">
              <a:solidFill>
                <a:schemeClr val="tx1"/>
              </a:solidFill>
              <a:effectLst/>
              <a:latin typeface="Times New Roman" panose="02020603050405020304" pitchFamily="18" charset="0"/>
              <a:ea typeface="Calibri" panose="020F0502020204030204" pitchFamily="34" charset="0"/>
            </a:endParaRPr>
          </a:p>
          <a:p>
            <a:pPr algn="ctr"/>
            <a:r>
              <a:rPr lang="vi-VN" sz="1800" b="1" kern="0" dirty="0">
                <a:solidFill>
                  <a:schemeClr val="tx1"/>
                </a:solidFill>
                <a:effectLst/>
                <a:latin typeface="Times New Roman" panose="02020603050405020304" pitchFamily="18" charset="0"/>
                <a:ea typeface="Calibri" panose="020F0502020204030204" pitchFamily="34" charset="0"/>
              </a:rPr>
              <a:t>phạm tội </a:t>
            </a:r>
            <a:endParaRPr lang="en-US" b="1" dirty="0">
              <a:solidFill>
                <a:schemeClr val="tx1"/>
              </a:solidFill>
            </a:endParaRPr>
          </a:p>
        </p:txBody>
      </p:sp>
    </p:spTree>
    <p:extLst>
      <p:ext uri="{BB962C8B-B14F-4D97-AF65-F5344CB8AC3E}">
        <p14:creationId xmlns:p14="http://schemas.microsoft.com/office/powerpoint/2010/main" val="322795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circle(in)">
                                      <p:cBhvr>
                                        <p:cTn id="13" dur="20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heel(1)">
                                      <p:cBhvr>
                                        <p:cTn id="18" dur="2000"/>
                                        <p:tgtEl>
                                          <p:spTgt spid="15"/>
                                        </p:tgtEl>
                                      </p:cBhvr>
                                    </p:animEffect>
                                  </p:childTnLst>
                                </p:cTn>
                              </p:par>
                              <p:par>
                                <p:cTn id="19" presetID="21" presetClass="entr" presetSubtype="1"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heel(1)">
                                      <p:cBhvr>
                                        <p:cTn id="21" dur="2000"/>
                                        <p:tgtEl>
                                          <p:spTgt spid="16"/>
                                        </p:tgtEl>
                                      </p:cBhvr>
                                    </p:animEffect>
                                  </p:childTnLst>
                                </p:cTn>
                              </p:par>
                              <p:par>
                                <p:cTn id="22" presetID="21" presetClass="entr" presetSubtype="1"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heel(1)">
                                      <p:cBhvr>
                                        <p:cTn id="24" dur="20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1000" fill="hold"/>
                                        <p:tgtEl>
                                          <p:spTgt spid="18"/>
                                        </p:tgtEl>
                                        <p:attrNameLst>
                                          <p:attrName>ppt_w</p:attrName>
                                        </p:attrNameLst>
                                      </p:cBhvr>
                                      <p:tavLst>
                                        <p:tav tm="0">
                                          <p:val>
                                            <p:fltVal val="0"/>
                                          </p:val>
                                        </p:tav>
                                        <p:tav tm="100000">
                                          <p:val>
                                            <p:strVal val="#ppt_w"/>
                                          </p:val>
                                        </p:tav>
                                      </p:tavLst>
                                    </p:anim>
                                    <p:anim calcmode="lin" valueType="num">
                                      <p:cBhvr>
                                        <p:cTn id="36" dur="1000" fill="hold"/>
                                        <p:tgtEl>
                                          <p:spTgt spid="18"/>
                                        </p:tgtEl>
                                        <p:attrNameLst>
                                          <p:attrName>ppt_h</p:attrName>
                                        </p:attrNameLst>
                                      </p:cBhvr>
                                      <p:tavLst>
                                        <p:tav tm="0">
                                          <p:val>
                                            <p:fltVal val="0"/>
                                          </p:val>
                                        </p:tav>
                                        <p:tav tm="100000">
                                          <p:val>
                                            <p:strVal val="#ppt_h"/>
                                          </p:val>
                                        </p:tav>
                                      </p:tavLst>
                                    </p:anim>
                                    <p:anim calcmode="lin" valueType="num">
                                      <p:cBhvr>
                                        <p:cTn id="37" dur="1000" fill="hold"/>
                                        <p:tgtEl>
                                          <p:spTgt spid="18"/>
                                        </p:tgtEl>
                                        <p:attrNameLst>
                                          <p:attrName>style.rotation</p:attrName>
                                        </p:attrNameLst>
                                      </p:cBhvr>
                                      <p:tavLst>
                                        <p:tav tm="0">
                                          <p:val>
                                            <p:fltVal val="90"/>
                                          </p:val>
                                        </p:tav>
                                        <p:tav tm="100000">
                                          <p:val>
                                            <p:fltVal val="0"/>
                                          </p:val>
                                        </p:tav>
                                      </p:tavLst>
                                    </p:anim>
                                    <p:animEffect transition="in" filter="fade">
                                      <p:cBhvr>
                                        <p:cTn id="38"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8" grpId="0" animBg="1"/>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112156" y="89389"/>
            <a:ext cx="1006967" cy="440376"/>
          </a:xfrm>
          <a:prstGeom prst="rect">
            <a:avLst/>
          </a:prstGeom>
        </p:spPr>
      </p:pic>
      <p:sp>
        <p:nvSpPr>
          <p:cNvPr id="5" name="Rectangle 4"/>
          <p:cNvSpPr/>
          <p:nvPr/>
        </p:nvSpPr>
        <p:spPr>
          <a:xfrm>
            <a:off x="1758462" y="237378"/>
            <a:ext cx="8651630" cy="584775"/>
          </a:xfrm>
          <a:prstGeom prst="rect">
            <a:avLst/>
          </a:prstGeom>
        </p:spPr>
        <p:txBody>
          <a:bodyPr wrap="square">
            <a:spAutoFit/>
          </a:bodyPr>
          <a:lstStyle/>
          <a:p>
            <a:pPr marL="182880" lvl="0" algn="ct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 </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4. </a:t>
            </a: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CẤU THÀNH TỘI PHẠM</a:t>
            </a:r>
          </a:p>
        </p:txBody>
      </p:sp>
      <p:pic>
        <p:nvPicPr>
          <p:cNvPr id="6" name="Picture 5">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714"/>
          <a:stretch/>
        </p:blipFill>
        <p:spPr>
          <a:xfrm>
            <a:off x="-1" y="0"/>
            <a:ext cx="651933" cy="721163"/>
          </a:xfrm>
          <a:prstGeom prst="rect">
            <a:avLst/>
          </a:prstGeom>
        </p:spPr>
      </p:pic>
      <p:sp>
        <p:nvSpPr>
          <p:cNvPr id="10" name="Google Shape;323;p15"/>
          <p:cNvSpPr txBox="1"/>
          <p:nvPr/>
        </p:nvSpPr>
        <p:spPr>
          <a:xfrm>
            <a:off x="620572" y="1467506"/>
            <a:ext cx="4599128" cy="230828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1800"/>
              <a:buFont typeface="Arial"/>
              <a:buNone/>
            </a:pPr>
            <a:r>
              <a:rPr lang="en-US" sz="2400" b="1" dirty="0" err="1">
                <a:solidFill>
                  <a:srgbClr val="0070C0"/>
                </a:solidFill>
                <a:latin typeface="Arial"/>
                <a:ea typeface="Arial"/>
                <a:cs typeface="Arial"/>
                <a:sym typeface="Arial"/>
              </a:rPr>
              <a:t>Chủ</a:t>
            </a:r>
            <a:r>
              <a:rPr lang="en-US" sz="2400" b="1" dirty="0">
                <a:solidFill>
                  <a:srgbClr val="0070C0"/>
                </a:solidFill>
                <a:latin typeface="Arial"/>
                <a:ea typeface="Arial"/>
                <a:cs typeface="Arial"/>
                <a:sym typeface="Arial"/>
              </a:rPr>
              <a:t> </a:t>
            </a:r>
            <a:r>
              <a:rPr lang="en-US" sz="2400" b="1" dirty="0" err="1">
                <a:solidFill>
                  <a:srgbClr val="0070C0"/>
                </a:solidFill>
                <a:latin typeface="Arial"/>
                <a:ea typeface="Arial"/>
                <a:cs typeface="Arial"/>
                <a:sym typeface="Arial"/>
              </a:rPr>
              <a:t>thể</a:t>
            </a:r>
            <a:r>
              <a:rPr lang="en-US" sz="2400" b="1" dirty="0">
                <a:solidFill>
                  <a:srgbClr val="0070C0"/>
                </a:solidFill>
                <a:latin typeface="Arial"/>
                <a:ea typeface="Arial"/>
                <a:cs typeface="Arial"/>
                <a:sym typeface="Arial"/>
              </a:rPr>
              <a:t> </a:t>
            </a:r>
            <a:r>
              <a:rPr lang="en-US" sz="2400" b="1" dirty="0" err="1">
                <a:solidFill>
                  <a:srgbClr val="0070C0"/>
                </a:solidFill>
                <a:latin typeface="Arial"/>
                <a:ea typeface="Arial"/>
                <a:cs typeface="Arial"/>
                <a:sym typeface="Arial"/>
              </a:rPr>
              <a:t>của</a:t>
            </a:r>
            <a:r>
              <a:rPr lang="en-US" sz="2400" b="1" dirty="0">
                <a:solidFill>
                  <a:srgbClr val="0070C0"/>
                </a:solidFill>
                <a:latin typeface="Arial"/>
                <a:ea typeface="Arial"/>
                <a:cs typeface="Arial"/>
                <a:sym typeface="Arial"/>
              </a:rPr>
              <a:t> </a:t>
            </a:r>
            <a:r>
              <a:rPr lang="en-US" sz="2400" b="1" dirty="0" err="1">
                <a:solidFill>
                  <a:srgbClr val="0070C0"/>
                </a:solidFill>
                <a:latin typeface="Arial"/>
                <a:ea typeface="Arial"/>
                <a:cs typeface="Arial"/>
                <a:sym typeface="Arial"/>
              </a:rPr>
              <a:t>tội</a:t>
            </a:r>
            <a:r>
              <a:rPr lang="en-US" sz="2400" b="1" dirty="0">
                <a:solidFill>
                  <a:srgbClr val="0070C0"/>
                </a:solidFill>
                <a:latin typeface="Arial"/>
                <a:ea typeface="Arial"/>
                <a:cs typeface="Arial"/>
                <a:sym typeface="Arial"/>
              </a:rPr>
              <a:t> </a:t>
            </a:r>
            <a:r>
              <a:rPr lang="en-US" sz="2400" b="1" dirty="0" err="1">
                <a:solidFill>
                  <a:srgbClr val="0070C0"/>
                </a:solidFill>
                <a:latin typeface="Arial"/>
                <a:ea typeface="Arial"/>
                <a:cs typeface="Arial"/>
                <a:sym typeface="Arial"/>
              </a:rPr>
              <a:t>phạm</a:t>
            </a:r>
            <a:endParaRPr sz="2400" b="1" dirty="0">
              <a:solidFill>
                <a:srgbClr val="0070C0"/>
              </a:solidFill>
            </a:endParaRPr>
          </a:p>
          <a:p>
            <a:pPr marL="285750" marR="0" lvl="0" indent="-285750" algn="just" rtl="0">
              <a:lnSpc>
                <a:spcPct val="150000"/>
              </a:lnSpc>
              <a:spcBef>
                <a:spcPts val="0"/>
              </a:spcBef>
              <a:spcAft>
                <a:spcPts val="0"/>
              </a:spcAft>
              <a:buClr>
                <a:schemeClr val="dk1"/>
              </a:buClr>
              <a:buSzPts val="1800"/>
              <a:buFontTx/>
              <a:buChar char="-"/>
            </a:pPr>
            <a:r>
              <a:rPr lang="en-US" sz="1800" b="1" dirty="0">
                <a:latin typeface="Arial"/>
                <a:ea typeface="Arial"/>
                <a:cs typeface="Arial"/>
                <a:sym typeface="Arial"/>
              </a:rPr>
              <a:t>Có đủ năng lực trách nhiệm hình sự</a:t>
            </a:r>
            <a:endParaRPr lang="en-US" b="1" dirty="0">
              <a:latin typeface="Arial"/>
              <a:ea typeface="Arial"/>
              <a:cs typeface="Arial"/>
              <a:sym typeface="Arial"/>
            </a:endParaRPr>
          </a:p>
          <a:p>
            <a:pPr marL="285750" marR="0" lvl="0" indent="-285750" algn="just" rtl="0">
              <a:lnSpc>
                <a:spcPct val="150000"/>
              </a:lnSpc>
              <a:spcBef>
                <a:spcPts val="0"/>
              </a:spcBef>
              <a:spcAft>
                <a:spcPts val="0"/>
              </a:spcAft>
              <a:buClr>
                <a:schemeClr val="dk1"/>
              </a:buClr>
              <a:buSzPts val="1800"/>
              <a:buFontTx/>
              <a:buChar char="-"/>
            </a:pPr>
            <a:r>
              <a:rPr lang="en-US" b="1" dirty="0">
                <a:latin typeface="Arial"/>
                <a:ea typeface="Arial"/>
                <a:cs typeface="Arial"/>
                <a:sym typeface="Arial"/>
              </a:rPr>
              <a:t>Đạt</a:t>
            </a:r>
            <a:r>
              <a:rPr lang="en-US" sz="1800" b="1" dirty="0">
                <a:latin typeface="Arial"/>
                <a:ea typeface="Arial"/>
                <a:cs typeface="Arial"/>
                <a:sym typeface="Arial"/>
              </a:rPr>
              <a:t> độ tuổi theo luật hình sự quy định </a:t>
            </a:r>
          </a:p>
          <a:p>
            <a:pPr marL="285750" marR="0" lvl="0" indent="-285750" algn="just" rtl="0">
              <a:lnSpc>
                <a:spcPct val="150000"/>
              </a:lnSpc>
              <a:spcBef>
                <a:spcPts val="0"/>
              </a:spcBef>
              <a:spcAft>
                <a:spcPts val="0"/>
              </a:spcAft>
              <a:buClr>
                <a:schemeClr val="dk1"/>
              </a:buClr>
              <a:buSzPts val="1800"/>
              <a:buFontTx/>
              <a:buChar char="-"/>
            </a:pPr>
            <a:r>
              <a:rPr lang="en-US" sz="1800" b="1" dirty="0">
                <a:latin typeface="Arial"/>
                <a:ea typeface="Arial"/>
                <a:cs typeface="Arial"/>
                <a:sym typeface="Arial"/>
              </a:rPr>
              <a:t>Thực hiện hành vi nguy hiểm cho xã hội một cách cố ý hoặc vô ý.</a:t>
            </a:r>
            <a:endParaRPr sz="1800" b="1" dirty="0">
              <a:latin typeface="Arial"/>
              <a:ea typeface="Arial"/>
              <a:cs typeface="Arial"/>
              <a:sym typeface="Arial"/>
            </a:endParaRPr>
          </a:p>
        </p:txBody>
      </p:sp>
      <p:sp>
        <p:nvSpPr>
          <p:cNvPr id="11" name="Google Shape;324;p15"/>
          <p:cNvSpPr txBox="1"/>
          <p:nvPr/>
        </p:nvSpPr>
        <p:spPr>
          <a:xfrm>
            <a:off x="620572" y="4353700"/>
            <a:ext cx="7894778" cy="2308284"/>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1800"/>
              <a:buFont typeface="Arial"/>
              <a:buNone/>
            </a:pPr>
            <a:r>
              <a:rPr lang="en-US" sz="2400" b="1" dirty="0" err="1">
                <a:solidFill>
                  <a:srgbClr val="0070C0"/>
                </a:solidFill>
                <a:latin typeface="Arial"/>
                <a:ea typeface="Arial"/>
                <a:cs typeface="Arial"/>
                <a:sym typeface="Arial"/>
              </a:rPr>
              <a:t>Lưu</a:t>
            </a:r>
            <a:r>
              <a:rPr lang="en-US" sz="2400" b="1" dirty="0">
                <a:solidFill>
                  <a:srgbClr val="0070C0"/>
                </a:solidFill>
                <a:latin typeface="Arial"/>
                <a:ea typeface="Arial"/>
                <a:cs typeface="Arial"/>
                <a:sym typeface="Arial"/>
              </a:rPr>
              <a:t> ý: </a:t>
            </a:r>
            <a:r>
              <a:rPr lang="en-US" sz="1800" b="1" dirty="0" err="1">
                <a:latin typeface="Arial"/>
                <a:ea typeface="Arial"/>
                <a:cs typeface="Arial"/>
                <a:sym typeface="Arial"/>
              </a:rPr>
              <a:t>Tuổi</a:t>
            </a:r>
            <a:r>
              <a:rPr lang="en-US" sz="1800" b="1" dirty="0">
                <a:latin typeface="Arial"/>
                <a:ea typeface="Arial"/>
                <a:cs typeface="Arial"/>
                <a:sym typeface="Arial"/>
              </a:rPr>
              <a:t> </a:t>
            </a:r>
            <a:r>
              <a:rPr lang="en-US" sz="1800" b="1" dirty="0" err="1">
                <a:latin typeface="Arial"/>
                <a:ea typeface="Arial"/>
                <a:cs typeface="Arial"/>
                <a:sym typeface="Arial"/>
              </a:rPr>
              <a:t>chịu</a:t>
            </a:r>
            <a:r>
              <a:rPr lang="en-US" sz="1800" b="1" dirty="0">
                <a:latin typeface="Arial"/>
                <a:ea typeface="Arial"/>
                <a:cs typeface="Arial"/>
                <a:sym typeface="Arial"/>
              </a:rPr>
              <a:t> </a:t>
            </a:r>
            <a:r>
              <a:rPr lang="en-US" sz="1800" b="1" dirty="0" err="1">
                <a:latin typeface="Arial"/>
                <a:ea typeface="Arial"/>
                <a:cs typeface="Arial"/>
                <a:sym typeface="Arial"/>
              </a:rPr>
              <a:t>trách</a:t>
            </a:r>
            <a:r>
              <a:rPr lang="en-US" sz="1800" b="1" dirty="0">
                <a:latin typeface="Arial"/>
                <a:ea typeface="Arial"/>
                <a:cs typeface="Arial"/>
                <a:sym typeface="Arial"/>
              </a:rPr>
              <a:t> </a:t>
            </a:r>
            <a:r>
              <a:rPr lang="en-US" sz="1800" b="1" dirty="0" err="1">
                <a:latin typeface="Arial"/>
                <a:ea typeface="Arial"/>
                <a:cs typeface="Arial"/>
                <a:sym typeface="Arial"/>
              </a:rPr>
              <a:t>nhiệm</a:t>
            </a:r>
            <a:r>
              <a:rPr lang="en-US" sz="1800" b="1" dirty="0">
                <a:latin typeface="Arial"/>
                <a:ea typeface="Arial"/>
                <a:cs typeface="Arial"/>
                <a:sym typeface="Arial"/>
              </a:rPr>
              <a:t> </a:t>
            </a:r>
            <a:r>
              <a:rPr lang="en-US" sz="1800" b="1" dirty="0" err="1">
                <a:latin typeface="Arial"/>
                <a:ea typeface="Arial"/>
                <a:cs typeface="Arial"/>
                <a:sym typeface="Arial"/>
              </a:rPr>
              <a:t>hình</a:t>
            </a:r>
            <a:r>
              <a:rPr lang="en-US" sz="1800" b="1" dirty="0">
                <a:latin typeface="Arial"/>
                <a:ea typeface="Arial"/>
                <a:cs typeface="Arial"/>
                <a:sym typeface="Arial"/>
              </a:rPr>
              <a:t> </a:t>
            </a:r>
            <a:r>
              <a:rPr lang="en-US" sz="1800" b="1" dirty="0" err="1">
                <a:latin typeface="Arial"/>
                <a:ea typeface="Arial"/>
                <a:cs typeface="Arial"/>
                <a:sym typeface="Arial"/>
              </a:rPr>
              <a:t>sự</a:t>
            </a:r>
            <a:r>
              <a:rPr lang="en-US" sz="1800" b="1" dirty="0">
                <a:latin typeface="Arial"/>
                <a:ea typeface="Arial"/>
                <a:cs typeface="Arial"/>
                <a:sym typeface="Arial"/>
              </a:rPr>
              <a:t> </a:t>
            </a:r>
            <a:r>
              <a:rPr lang="en-US" sz="1800" b="1" dirty="0" err="1">
                <a:latin typeface="Arial"/>
                <a:ea typeface="Arial"/>
                <a:cs typeface="Arial"/>
                <a:sym typeface="Arial"/>
              </a:rPr>
              <a:t>của</a:t>
            </a:r>
            <a:r>
              <a:rPr lang="en-US" sz="1800" b="1" dirty="0">
                <a:latin typeface="Arial"/>
                <a:ea typeface="Arial"/>
                <a:cs typeface="Arial"/>
                <a:sym typeface="Arial"/>
              </a:rPr>
              <a:t> </a:t>
            </a:r>
            <a:r>
              <a:rPr lang="en-US" sz="1800" b="1" dirty="0" err="1">
                <a:latin typeface="Arial"/>
                <a:ea typeface="Arial"/>
                <a:cs typeface="Arial"/>
                <a:sym typeface="Arial"/>
              </a:rPr>
              <a:t>cá</a:t>
            </a:r>
            <a:r>
              <a:rPr lang="en-US" sz="1800" b="1" dirty="0">
                <a:latin typeface="Arial"/>
                <a:ea typeface="Arial"/>
                <a:cs typeface="Arial"/>
                <a:sym typeface="Arial"/>
              </a:rPr>
              <a:t> </a:t>
            </a:r>
            <a:r>
              <a:rPr lang="en-US" sz="1800" b="1" dirty="0" err="1">
                <a:latin typeface="Arial"/>
                <a:ea typeface="Arial"/>
                <a:cs typeface="Arial"/>
                <a:sym typeface="Arial"/>
              </a:rPr>
              <a:t>nhận</a:t>
            </a:r>
            <a:r>
              <a:rPr lang="en-US" sz="1800" b="1" dirty="0">
                <a:latin typeface="Arial"/>
                <a:ea typeface="Arial"/>
                <a:cs typeface="Arial"/>
                <a:sym typeface="Arial"/>
              </a:rPr>
              <a:t>:</a:t>
            </a:r>
          </a:p>
          <a:p>
            <a:pPr marL="285750" marR="0" lvl="0" indent="-285750" algn="just" rtl="0">
              <a:lnSpc>
                <a:spcPct val="150000"/>
              </a:lnSpc>
              <a:spcBef>
                <a:spcPts val="0"/>
              </a:spcBef>
              <a:spcAft>
                <a:spcPts val="0"/>
              </a:spcAft>
              <a:buClr>
                <a:schemeClr val="dk1"/>
              </a:buClr>
              <a:buSzPts val="1800"/>
              <a:buFontTx/>
              <a:buChar char="-"/>
            </a:pPr>
            <a:r>
              <a:rPr lang="en-US" sz="1800" b="1" i="1" dirty="0">
                <a:latin typeface="Arial"/>
                <a:ea typeface="Arial"/>
                <a:cs typeface="Arial"/>
                <a:sym typeface="Arial"/>
              </a:rPr>
              <a:t>Từ đủ 16 tuổi trở lên phải chịu trách nhiệm hình sự về mọi tội phạm. </a:t>
            </a:r>
            <a:endParaRPr lang="en-US" b="1" i="1" dirty="0">
              <a:latin typeface="Arial"/>
              <a:ea typeface="Arial"/>
              <a:cs typeface="Arial"/>
              <a:sym typeface="Arial"/>
            </a:endParaRPr>
          </a:p>
          <a:p>
            <a:pPr marL="285750" marR="0" lvl="0" indent="-285750" algn="just" rtl="0">
              <a:lnSpc>
                <a:spcPct val="150000"/>
              </a:lnSpc>
              <a:spcBef>
                <a:spcPts val="0"/>
              </a:spcBef>
              <a:spcAft>
                <a:spcPts val="0"/>
              </a:spcAft>
              <a:buClr>
                <a:schemeClr val="dk1"/>
              </a:buClr>
              <a:buSzPts val="1800"/>
              <a:buFontTx/>
              <a:buChar char="-"/>
            </a:pPr>
            <a:r>
              <a:rPr lang="en-US" sz="1800" b="1" i="1" dirty="0">
                <a:latin typeface="Arial"/>
                <a:ea typeface="Arial"/>
                <a:cs typeface="Arial"/>
                <a:sym typeface="Arial"/>
              </a:rPr>
              <a:t>Từ đủ 14 tuổi đến dưới 16 tuổi phải chịu trách nhiệm hình sự về tội phạm rất nghiêm trọng, tội phạm đặc biệt nghiêm trọng quy định cụ thể trong </a:t>
            </a:r>
            <a:r>
              <a:rPr lang="en-US" b="1" i="1" dirty="0">
                <a:latin typeface="Arial"/>
                <a:ea typeface="Arial"/>
                <a:cs typeface="Arial"/>
                <a:sym typeface="Arial"/>
              </a:rPr>
              <a:t>BLHS</a:t>
            </a:r>
            <a:r>
              <a:rPr lang="en-US" sz="1800" b="1" i="1" dirty="0">
                <a:latin typeface="Arial"/>
                <a:ea typeface="Arial"/>
                <a:cs typeface="Arial"/>
                <a:sym typeface="Arial"/>
              </a:rPr>
              <a:t> 2015</a:t>
            </a:r>
            <a:endParaRPr sz="1800" b="1" dirty="0">
              <a:latin typeface="Arial"/>
              <a:ea typeface="Arial"/>
              <a:cs typeface="Arial"/>
              <a:sym typeface="Arial"/>
            </a:endParaRPr>
          </a:p>
        </p:txBody>
      </p:sp>
      <p:pic>
        <p:nvPicPr>
          <p:cNvPr id="14338" name="Picture 2" descr="3d Red Sta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047" y="1401108"/>
            <a:ext cx="750858" cy="7508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3d Red Sta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59" y="4353700"/>
            <a:ext cx="750858" cy="75085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F95B4B6-7CD3-3572-935F-F8C8507D544C}"/>
              </a:ext>
            </a:extLst>
          </p:cNvPr>
          <p:cNvSpPr>
            <a:spLocks noGrp="1"/>
          </p:cNvSpPr>
          <p:nvPr>
            <p:ph type="sldNum" sz="quarter" idx="12"/>
          </p:nvPr>
        </p:nvSpPr>
        <p:spPr/>
        <p:txBody>
          <a:bodyPr/>
          <a:lstStyle/>
          <a:p>
            <a:fld id="{EAB43655-9951-417E-8DAD-82CDD8B26720}" type="slidenum">
              <a:rPr lang="en-US" smtClean="0"/>
              <a:t>21</a:t>
            </a:fld>
            <a:endParaRPr lang="en-US"/>
          </a:p>
        </p:txBody>
      </p:sp>
      <p:pic>
        <p:nvPicPr>
          <p:cNvPr id="3" name="Picture 2">
            <a:extLst>
              <a:ext uri="{FF2B5EF4-FFF2-40B4-BE49-F238E27FC236}">
                <a16:creationId xmlns:a16="http://schemas.microsoft.com/office/drawing/2014/main" id="{F998F56E-9D3C-2AE9-C0C5-DA32FC79DE8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317" b="97228" l="7097" r="92097">
                        <a14:foregroundMark x1="8952" y1="75499" x2="9355" y2="90466"/>
                        <a14:foregroundMark x1="9355" y1="90466" x2="9839" y2="90466"/>
                        <a14:foregroundMark x1="24758" y1="59867" x2="24758" y2="86475"/>
                        <a14:foregroundMark x1="24758" y1="86475" x2="27339" y2="91796"/>
                        <a14:foregroundMark x1="43306" y1="53437" x2="41613" y2="87694"/>
                        <a14:foregroundMark x1="41613" y1="87694" x2="44032" y2="68514"/>
                        <a14:foregroundMark x1="44032" y1="68514" x2="44839" y2="86475"/>
                        <a14:foregroundMark x1="44839" y1="86475" x2="47661" y2="65854"/>
                        <a14:foregroundMark x1="47661" y1="65854" x2="46935" y2="51663"/>
                        <a14:foregroundMark x1="46935" y1="51663" x2="44355" y2="41574"/>
                        <a14:foregroundMark x1="7581" y1="81375" x2="85726" y2="36364"/>
                        <a14:foregroundMark x1="85726" y1="36364" x2="90161" y2="60754"/>
                        <a14:foregroundMark x1="90161" y1="60754" x2="75323" y2="78825"/>
                        <a14:foregroundMark x1="75323" y1="78825" x2="9839" y2="91020"/>
                        <a14:foregroundMark x1="9839" y1="91020" x2="9113" y2="76718"/>
                        <a14:foregroundMark x1="9113" y1="76718" x2="49919" y2="58315"/>
                        <a14:foregroundMark x1="49919" y1="58315" x2="83710" y2="22616"/>
                        <a14:foregroundMark x1="83710" y1="22616" x2="88952" y2="10643"/>
                        <a14:foregroundMark x1="88952" y1="10643" x2="89435" y2="25277"/>
                        <a14:foregroundMark x1="89435" y1="25277" x2="80484" y2="88248"/>
                        <a14:foregroundMark x1="80484" y1="88248" x2="88468" y2="71286"/>
                        <a14:foregroundMark x1="88468" y1="71286" x2="88710" y2="55765"/>
                        <a14:foregroundMark x1="88710" y1="55765" x2="82500" y2="64412"/>
                        <a14:foregroundMark x1="90726" y1="17960" x2="92177" y2="43570"/>
                        <a14:foregroundMark x1="6129" y1="89690" x2="7097" y2="76275"/>
                        <a14:foregroundMark x1="7097" y1="76275" x2="11048" y2="86918"/>
                        <a14:foregroundMark x1="22984" y1="71508" x2="30000" y2="79379"/>
                        <a14:foregroundMark x1="30000" y1="79379" x2="30000" y2="79379"/>
                        <a14:foregroundMark x1="21048" y1="76829" x2="21048" y2="76829"/>
                        <a14:foregroundMark x1="63065" y1="26164" x2="61371" y2="80488"/>
                        <a14:foregroundMark x1="61371" y1="80488" x2="65726" y2="54213"/>
                        <a14:foregroundMark x1="63952" y1="31486" x2="65161" y2="41020"/>
                        <a14:foregroundMark x1="58548" y1="63858" x2="58548" y2="63858"/>
                        <a14:foregroundMark x1="68145" y1="64412" x2="68145" y2="64412"/>
                        <a14:foregroundMark x1="48871" y1="65854" x2="48871" y2="65854"/>
                        <a14:foregroundMark x1="24032" y1="91242" x2="28226" y2="90466"/>
                        <a14:foregroundMark x1="83548" y1="88692" x2="39839" y2="97339"/>
                        <a14:foregroundMark x1="39839" y1="97339" x2="25000" y2="95787"/>
                        <a14:foregroundMark x1="25000" y1="95787" x2="84032" y2="86253"/>
                        <a14:foregroundMark x1="84032" y1="86253" x2="85161" y2="86918"/>
                        <a14:foregroundMark x1="22258" y1="91796" x2="22984" y2="97339"/>
                        <a14:foregroundMark x1="87419" y1="7317" x2="87984" y2="16186"/>
                        <a14:foregroundMark x1="78468" y1="94235" x2="91048" y2="91242"/>
                        <a14:foregroundMark x1="91048" y1="91242" x2="91290" y2="91242"/>
                        <a14:foregroundMark x1="25081" y1="62639" x2="26210" y2="78936"/>
                        <a14:foregroundMark x1="26210" y1="78936" x2="25403" y2="84701"/>
                        <a14:foregroundMark x1="44839" y1="40022" x2="46452" y2="40022"/>
                        <a14:foregroundMark x1="60323" y1="27938" x2="64839" y2="26829"/>
                        <a14:foregroundMark x1="63468" y1="28381" x2="59758" y2="28603"/>
                        <a14:foregroundMark x1="62177" y1="24834" x2="62177" y2="24834"/>
                        <a14:foregroundMark x1="63065" y1="24058" x2="64839" y2="25388"/>
                        <a14:foregroundMark x1="66210" y1="27384" x2="63468" y2="22616"/>
                        <a14:foregroundMark x1="44113" y1="39135" x2="45161" y2="37805"/>
                      </a14:backgroundRemoval>
                    </a14:imgEffect>
                  </a14:imgLayer>
                </a14:imgProps>
              </a:ext>
            </a:extLst>
          </a:blip>
          <a:stretch>
            <a:fillRect/>
          </a:stretch>
        </p:blipFill>
        <p:spPr>
          <a:xfrm>
            <a:off x="4240219" y="1442053"/>
            <a:ext cx="4370381" cy="3020722"/>
          </a:xfrm>
          <a:prstGeom prst="rect">
            <a:avLst/>
          </a:prstGeom>
        </p:spPr>
      </p:pic>
    </p:spTree>
    <p:extLst>
      <p:ext uri="{BB962C8B-B14F-4D97-AF65-F5344CB8AC3E}">
        <p14:creationId xmlns:p14="http://schemas.microsoft.com/office/powerpoint/2010/main" val="142713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500"/>
                                        <p:tgtEl>
                                          <p:spTgt spid="143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261351" y="89389"/>
            <a:ext cx="930649" cy="407000"/>
          </a:xfrm>
          <a:prstGeom prst="rect">
            <a:avLst/>
          </a:prstGeom>
        </p:spPr>
      </p:pic>
      <p:sp>
        <p:nvSpPr>
          <p:cNvPr id="5" name="Rectangle 4"/>
          <p:cNvSpPr/>
          <p:nvPr/>
        </p:nvSpPr>
        <p:spPr>
          <a:xfrm>
            <a:off x="1758462" y="237378"/>
            <a:ext cx="8651630" cy="584775"/>
          </a:xfrm>
          <a:prstGeom prst="rect">
            <a:avLst/>
          </a:prstGeom>
        </p:spPr>
        <p:txBody>
          <a:bodyPr wrap="square">
            <a:spAutoFit/>
          </a:bodyPr>
          <a:lstStyle/>
          <a:p>
            <a:pPr marL="182880" lvl="0" algn="ct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 </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4. </a:t>
            </a: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CẤU THÀNH TỘI PHẠM</a:t>
            </a:r>
          </a:p>
        </p:txBody>
      </p:sp>
      <p:pic>
        <p:nvPicPr>
          <p:cNvPr id="6" name="Picture 5">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714"/>
          <a:stretch/>
        </p:blipFill>
        <p:spPr>
          <a:xfrm>
            <a:off x="0" y="0"/>
            <a:ext cx="613856" cy="661851"/>
          </a:xfrm>
          <a:prstGeom prst="rect">
            <a:avLst/>
          </a:prstGeom>
        </p:spPr>
      </p:pic>
      <p:sp>
        <p:nvSpPr>
          <p:cNvPr id="7" name="Google Shape;337;p16"/>
          <p:cNvSpPr/>
          <p:nvPr/>
        </p:nvSpPr>
        <p:spPr>
          <a:xfrm>
            <a:off x="84668" y="2266081"/>
            <a:ext cx="2401357" cy="1943970"/>
          </a:xfrm>
          <a:prstGeom prst="ellipse">
            <a:avLst/>
          </a:prstGeom>
          <a:solidFill>
            <a:schemeClr val="bg2"/>
          </a:solidFill>
          <a:ln>
            <a:noFill/>
          </a:ln>
          <a:effectLst>
            <a:outerShdw blurRad="107950" dist="12700" dir="5400000" algn="ctr">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dirty="0">
                <a:latin typeface="Calibri"/>
                <a:ea typeface="Calibri"/>
                <a:cs typeface="Calibri"/>
                <a:sym typeface="Calibri"/>
              </a:rPr>
              <a:t>MẶT CHỦ QUAN CỦA TỘI PHẠM</a:t>
            </a:r>
            <a:endParaRPr sz="2800" b="1" dirty="0">
              <a:latin typeface="Calibri"/>
              <a:ea typeface="Calibri"/>
              <a:cs typeface="Calibri"/>
              <a:sym typeface="Calibri"/>
            </a:endParaRPr>
          </a:p>
        </p:txBody>
      </p:sp>
      <p:sp>
        <p:nvSpPr>
          <p:cNvPr id="8" name="Google Shape;338;p16"/>
          <p:cNvSpPr/>
          <p:nvPr/>
        </p:nvSpPr>
        <p:spPr>
          <a:xfrm>
            <a:off x="3196649" y="1893193"/>
            <a:ext cx="7025980" cy="745775"/>
          </a:xfrm>
          <a:prstGeom prst="roundRect">
            <a:avLst>
              <a:gd name="adj" fmla="val 16667"/>
            </a:avLst>
          </a:prstGeom>
          <a:solidFill>
            <a:schemeClr val="accent5">
              <a:lumMod val="40000"/>
              <a:lumOff val="60000"/>
            </a:schemeClr>
          </a:solidFill>
          <a:ln>
            <a:noFill/>
          </a:ln>
          <a:effectLst>
            <a:outerShdw blurRad="107950" dist="12700" dir="5400000" algn="ctr">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latin typeface="Arial"/>
                <a:ea typeface="Arial"/>
                <a:cs typeface="Arial"/>
                <a:sym typeface="Arial"/>
              </a:rPr>
              <a:t>LỖI (</a:t>
            </a:r>
            <a:r>
              <a:rPr lang="en-US" sz="2400" b="1" dirty="0" err="1">
                <a:latin typeface="Arial"/>
                <a:ea typeface="Arial"/>
                <a:cs typeface="Arial"/>
                <a:sym typeface="Arial"/>
              </a:rPr>
              <a:t>dấu</a:t>
            </a:r>
            <a:r>
              <a:rPr lang="en-US" sz="2400" b="1" dirty="0">
                <a:latin typeface="Arial"/>
                <a:ea typeface="Arial"/>
                <a:cs typeface="Arial"/>
                <a:sym typeface="Arial"/>
              </a:rPr>
              <a:t> </a:t>
            </a:r>
            <a:r>
              <a:rPr lang="en-US" sz="2400" b="1" dirty="0" err="1">
                <a:latin typeface="Arial"/>
                <a:ea typeface="Arial"/>
                <a:cs typeface="Arial"/>
                <a:sym typeface="Arial"/>
              </a:rPr>
              <a:t>hiệu</a:t>
            </a:r>
            <a:r>
              <a:rPr lang="en-US" sz="2400" b="1" dirty="0">
                <a:latin typeface="Arial"/>
                <a:ea typeface="Arial"/>
                <a:cs typeface="Arial"/>
                <a:sym typeface="Arial"/>
              </a:rPr>
              <a:t> </a:t>
            </a:r>
            <a:r>
              <a:rPr lang="en-US" sz="2400" b="1" dirty="0" err="1">
                <a:latin typeface="Arial"/>
                <a:ea typeface="Arial"/>
                <a:cs typeface="Arial"/>
                <a:sym typeface="Arial"/>
              </a:rPr>
              <a:t>bắt</a:t>
            </a:r>
            <a:r>
              <a:rPr lang="en-US" sz="2400" b="1" dirty="0">
                <a:latin typeface="Arial"/>
                <a:ea typeface="Arial"/>
                <a:cs typeface="Arial"/>
                <a:sym typeface="Arial"/>
              </a:rPr>
              <a:t> </a:t>
            </a:r>
            <a:r>
              <a:rPr lang="en-US" sz="2400" b="1" dirty="0" err="1">
                <a:latin typeface="Arial"/>
                <a:ea typeface="Arial"/>
                <a:cs typeface="Arial"/>
                <a:sym typeface="Arial"/>
              </a:rPr>
              <a:t>buộc</a:t>
            </a:r>
            <a:r>
              <a:rPr lang="en-US" sz="2400" b="1" dirty="0">
                <a:latin typeface="Arial"/>
                <a:ea typeface="Arial"/>
                <a:cs typeface="Arial"/>
                <a:sym typeface="Arial"/>
              </a:rPr>
              <a:t>) </a:t>
            </a:r>
            <a:endParaRPr sz="2400" b="1" dirty="0">
              <a:latin typeface="Arial"/>
              <a:ea typeface="Arial"/>
              <a:cs typeface="Arial"/>
              <a:sym typeface="Arial"/>
            </a:endParaRPr>
          </a:p>
        </p:txBody>
      </p:sp>
      <p:sp>
        <p:nvSpPr>
          <p:cNvPr id="9" name="Google Shape;339;p16"/>
          <p:cNvSpPr/>
          <p:nvPr/>
        </p:nvSpPr>
        <p:spPr>
          <a:xfrm>
            <a:off x="3159292" y="2816371"/>
            <a:ext cx="7099134" cy="912592"/>
          </a:xfrm>
          <a:prstGeom prst="roundRect">
            <a:avLst>
              <a:gd name="adj" fmla="val 16667"/>
            </a:avLst>
          </a:prstGeom>
          <a:solidFill>
            <a:schemeClr val="accent4">
              <a:lumMod val="60000"/>
              <a:lumOff val="40000"/>
            </a:schemeClr>
          </a:solidFill>
          <a:ln>
            <a:noFill/>
          </a:ln>
          <a:effectLst>
            <a:outerShdw blurRad="107950" dist="12700" dir="5400000" algn="ctr">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latin typeface="Arial"/>
                <a:ea typeface="Arial"/>
                <a:cs typeface="Arial"/>
                <a:sym typeface="Arial"/>
              </a:rPr>
              <a:t>ĐỘNG CƠ </a:t>
            </a:r>
          </a:p>
          <a:p>
            <a:pPr marL="0" marR="0" lvl="0" indent="0" algn="ctr" rtl="0">
              <a:spcBef>
                <a:spcPts val="0"/>
              </a:spcBef>
              <a:spcAft>
                <a:spcPts val="0"/>
              </a:spcAft>
              <a:buNone/>
            </a:pPr>
            <a:r>
              <a:rPr lang="en-US" sz="2400" b="1" dirty="0" err="1">
                <a:latin typeface="Arial"/>
                <a:ea typeface="Arial"/>
                <a:cs typeface="Arial"/>
                <a:sym typeface="Arial"/>
              </a:rPr>
              <a:t>động</a:t>
            </a:r>
            <a:r>
              <a:rPr lang="en-US" sz="2400" b="1" dirty="0">
                <a:latin typeface="Arial"/>
                <a:ea typeface="Arial"/>
                <a:cs typeface="Arial"/>
                <a:sym typeface="Arial"/>
              </a:rPr>
              <a:t> lực bên trong thức đẩy chủ thể phạm tội</a:t>
            </a:r>
            <a:endParaRPr sz="2400" b="1" dirty="0">
              <a:latin typeface="Arial"/>
              <a:ea typeface="Arial"/>
              <a:cs typeface="Arial"/>
              <a:sym typeface="Arial"/>
            </a:endParaRPr>
          </a:p>
        </p:txBody>
      </p:sp>
      <p:sp>
        <p:nvSpPr>
          <p:cNvPr id="10" name="Google Shape;340;p16"/>
          <p:cNvSpPr/>
          <p:nvPr/>
        </p:nvSpPr>
        <p:spPr>
          <a:xfrm>
            <a:off x="3159292" y="4000667"/>
            <a:ext cx="7099134" cy="1715588"/>
          </a:xfrm>
          <a:prstGeom prst="roundRect">
            <a:avLst>
              <a:gd name="adj" fmla="val 16667"/>
            </a:avLst>
          </a:prstGeom>
          <a:solidFill>
            <a:schemeClr val="accent6">
              <a:lumMod val="60000"/>
              <a:lumOff val="40000"/>
            </a:schemeClr>
          </a:solidFill>
          <a:ln>
            <a:noFill/>
          </a:ln>
          <a:effectLst>
            <a:outerShdw blurRad="107950" dist="12700" dir="5400000" algn="ctr">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latin typeface="Arial"/>
                <a:ea typeface="Arial"/>
                <a:cs typeface="Arial"/>
                <a:sym typeface="Arial"/>
              </a:rPr>
              <a:t>MỤC ĐÍCH </a:t>
            </a:r>
          </a:p>
          <a:p>
            <a:pPr marL="0" marR="0" lvl="0" indent="0" algn="ctr" rtl="0">
              <a:spcBef>
                <a:spcPts val="0"/>
              </a:spcBef>
              <a:spcAft>
                <a:spcPts val="0"/>
              </a:spcAft>
              <a:buNone/>
            </a:pPr>
            <a:r>
              <a:rPr lang="en-US" sz="2400" b="1" dirty="0" err="1">
                <a:latin typeface="Arial"/>
                <a:ea typeface="Arial"/>
                <a:cs typeface="Arial"/>
                <a:sym typeface="Arial"/>
              </a:rPr>
              <a:t>kết</a:t>
            </a:r>
            <a:r>
              <a:rPr lang="en-US" sz="2400" b="1" dirty="0">
                <a:latin typeface="Arial"/>
                <a:ea typeface="Arial"/>
                <a:cs typeface="Arial"/>
                <a:sym typeface="Arial"/>
              </a:rPr>
              <a:t> </a:t>
            </a:r>
            <a:r>
              <a:rPr lang="en-US" sz="2400" b="1" dirty="0" err="1">
                <a:latin typeface="Arial"/>
                <a:ea typeface="Arial"/>
                <a:cs typeface="Arial"/>
                <a:sym typeface="Arial"/>
              </a:rPr>
              <a:t>quả</a:t>
            </a:r>
            <a:r>
              <a:rPr lang="en-US" sz="2400" b="1" dirty="0">
                <a:latin typeface="Arial"/>
                <a:ea typeface="Arial"/>
                <a:cs typeface="Arial"/>
                <a:sym typeface="Arial"/>
              </a:rPr>
              <a:t> </a:t>
            </a:r>
            <a:r>
              <a:rPr lang="en-US" sz="2400" b="1" dirty="0" err="1">
                <a:latin typeface="Arial"/>
                <a:ea typeface="Arial"/>
                <a:cs typeface="Arial"/>
                <a:sym typeface="Arial"/>
              </a:rPr>
              <a:t>trong</a:t>
            </a:r>
            <a:r>
              <a:rPr lang="en-US" sz="2400" b="1" dirty="0">
                <a:latin typeface="Arial"/>
                <a:ea typeface="Arial"/>
                <a:cs typeface="Arial"/>
                <a:sym typeface="Arial"/>
              </a:rPr>
              <a:t> ý </a:t>
            </a:r>
            <a:r>
              <a:rPr lang="en-US" sz="2400" b="1" dirty="0" err="1">
                <a:latin typeface="Arial"/>
                <a:ea typeface="Arial"/>
                <a:cs typeface="Arial"/>
                <a:sym typeface="Arial"/>
              </a:rPr>
              <a:t>thức</a:t>
            </a:r>
            <a:r>
              <a:rPr lang="en-US" sz="2400" b="1" dirty="0">
                <a:latin typeface="Arial"/>
                <a:ea typeface="Arial"/>
                <a:cs typeface="Arial"/>
                <a:sym typeface="Arial"/>
              </a:rPr>
              <a:t> </a:t>
            </a:r>
            <a:r>
              <a:rPr lang="en-US" sz="2400" b="1" dirty="0" err="1">
                <a:latin typeface="Arial"/>
                <a:ea typeface="Arial"/>
                <a:cs typeface="Arial"/>
                <a:sym typeface="Arial"/>
              </a:rPr>
              <a:t>chủ</a:t>
            </a:r>
            <a:r>
              <a:rPr lang="en-US" sz="2400" b="1" dirty="0">
                <a:latin typeface="Arial"/>
                <a:ea typeface="Arial"/>
                <a:cs typeface="Arial"/>
                <a:sym typeface="Arial"/>
              </a:rPr>
              <a:t> </a:t>
            </a:r>
            <a:r>
              <a:rPr lang="en-US" sz="2400" b="1" dirty="0" err="1">
                <a:latin typeface="Arial"/>
                <a:ea typeface="Arial"/>
                <a:cs typeface="Arial"/>
                <a:sym typeface="Arial"/>
              </a:rPr>
              <a:t>quan</a:t>
            </a:r>
            <a:r>
              <a:rPr lang="en-US" sz="2400" b="1" dirty="0">
                <a:latin typeface="Arial"/>
                <a:ea typeface="Arial"/>
                <a:cs typeface="Arial"/>
                <a:sym typeface="Arial"/>
              </a:rPr>
              <a:t> </a:t>
            </a:r>
            <a:r>
              <a:rPr lang="en-US" sz="2400" b="1" dirty="0" err="1">
                <a:latin typeface="Arial"/>
                <a:ea typeface="Arial"/>
                <a:cs typeface="Arial"/>
                <a:sym typeface="Arial"/>
              </a:rPr>
              <a:t>mà</a:t>
            </a:r>
            <a:r>
              <a:rPr lang="en-US" sz="2400" b="1" dirty="0">
                <a:latin typeface="Arial"/>
                <a:ea typeface="Arial"/>
                <a:cs typeface="Arial"/>
                <a:sym typeface="Arial"/>
              </a:rPr>
              <a:t> </a:t>
            </a:r>
            <a:r>
              <a:rPr lang="en-US" sz="2400" b="1" dirty="0" err="1">
                <a:latin typeface="Arial"/>
                <a:ea typeface="Arial"/>
                <a:cs typeface="Arial"/>
                <a:sym typeface="Arial"/>
              </a:rPr>
              <a:t>chủ</a:t>
            </a:r>
            <a:r>
              <a:rPr lang="en-US" sz="2400" b="1" dirty="0">
                <a:latin typeface="Arial"/>
                <a:ea typeface="Arial"/>
                <a:cs typeface="Arial"/>
                <a:sym typeface="Arial"/>
              </a:rPr>
              <a:t> </a:t>
            </a:r>
            <a:r>
              <a:rPr lang="en-US" sz="2400" b="1" dirty="0" err="1">
                <a:latin typeface="Arial"/>
                <a:ea typeface="Arial"/>
                <a:cs typeface="Arial"/>
                <a:sym typeface="Arial"/>
              </a:rPr>
              <a:t>thể</a:t>
            </a:r>
            <a:r>
              <a:rPr lang="en-US" sz="2400" b="1" dirty="0">
                <a:latin typeface="Arial"/>
                <a:ea typeface="Arial"/>
                <a:cs typeface="Arial"/>
                <a:sym typeface="Arial"/>
              </a:rPr>
              <a:t> </a:t>
            </a:r>
            <a:r>
              <a:rPr lang="en-US" sz="2400" b="1" dirty="0" err="1">
                <a:latin typeface="Arial"/>
                <a:ea typeface="Arial"/>
                <a:cs typeface="Arial"/>
                <a:sym typeface="Arial"/>
              </a:rPr>
              <a:t>phạm</a:t>
            </a:r>
            <a:r>
              <a:rPr lang="en-US" sz="2400" b="1" dirty="0">
                <a:latin typeface="Arial"/>
                <a:ea typeface="Arial"/>
                <a:cs typeface="Arial"/>
                <a:sym typeface="Arial"/>
              </a:rPr>
              <a:t> </a:t>
            </a:r>
            <a:r>
              <a:rPr lang="en-US" sz="2400" b="1" dirty="0" err="1">
                <a:latin typeface="Arial"/>
                <a:ea typeface="Arial"/>
                <a:cs typeface="Arial"/>
                <a:sym typeface="Arial"/>
              </a:rPr>
              <a:t>tội</a:t>
            </a:r>
            <a:r>
              <a:rPr lang="en-US" sz="2400" b="1" dirty="0">
                <a:latin typeface="Arial"/>
                <a:ea typeface="Arial"/>
                <a:cs typeface="Arial"/>
                <a:sym typeface="Arial"/>
              </a:rPr>
              <a:t> </a:t>
            </a:r>
            <a:r>
              <a:rPr lang="en-US" sz="2400" b="1" dirty="0" err="1">
                <a:latin typeface="Arial"/>
                <a:ea typeface="Arial"/>
                <a:cs typeface="Arial"/>
                <a:sym typeface="Arial"/>
              </a:rPr>
              <a:t>đặt</a:t>
            </a:r>
            <a:r>
              <a:rPr lang="en-US" sz="2400" b="1" dirty="0">
                <a:latin typeface="Arial"/>
                <a:ea typeface="Arial"/>
                <a:cs typeface="Arial"/>
                <a:sym typeface="Arial"/>
              </a:rPr>
              <a:t> </a:t>
            </a:r>
            <a:r>
              <a:rPr lang="en-US" sz="2400" b="1" dirty="0" err="1">
                <a:latin typeface="Arial"/>
                <a:ea typeface="Arial"/>
                <a:cs typeface="Arial"/>
                <a:sym typeface="Arial"/>
              </a:rPr>
              <a:t>ra</a:t>
            </a:r>
            <a:r>
              <a:rPr lang="en-US" sz="2400" b="1" dirty="0">
                <a:latin typeface="Arial"/>
                <a:ea typeface="Arial"/>
                <a:cs typeface="Arial"/>
                <a:sym typeface="Arial"/>
              </a:rPr>
              <a:t> </a:t>
            </a:r>
            <a:r>
              <a:rPr lang="en-US" sz="2400" b="1" dirty="0" err="1">
                <a:latin typeface="Arial"/>
                <a:ea typeface="Arial"/>
                <a:cs typeface="Arial"/>
                <a:sym typeface="Arial"/>
              </a:rPr>
              <a:t>phải</a:t>
            </a:r>
            <a:r>
              <a:rPr lang="en-US" sz="2400" b="1" dirty="0">
                <a:latin typeface="Arial"/>
                <a:ea typeface="Arial"/>
                <a:cs typeface="Arial"/>
                <a:sym typeface="Arial"/>
              </a:rPr>
              <a:t> </a:t>
            </a:r>
            <a:r>
              <a:rPr lang="en-US" sz="2400" b="1" dirty="0" err="1">
                <a:latin typeface="Arial"/>
                <a:ea typeface="Arial"/>
                <a:cs typeface="Arial"/>
                <a:sym typeface="Arial"/>
              </a:rPr>
              <a:t>đạt</a:t>
            </a:r>
            <a:r>
              <a:rPr lang="en-US" sz="2400" b="1" dirty="0">
                <a:latin typeface="Arial"/>
                <a:ea typeface="Arial"/>
                <a:cs typeface="Arial"/>
                <a:sym typeface="Arial"/>
              </a:rPr>
              <a:t> </a:t>
            </a:r>
            <a:r>
              <a:rPr lang="en-US" sz="2400" b="1" dirty="0" err="1">
                <a:latin typeface="Arial"/>
                <a:ea typeface="Arial"/>
                <a:cs typeface="Arial"/>
                <a:sym typeface="Arial"/>
              </a:rPr>
              <a:t>được</a:t>
            </a:r>
            <a:r>
              <a:rPr lang="en-US" sz="2400" b="1" dirty="0">
                <a:latin typeface="Arial"/>
                <a:ea typeface="Arial"/>
                <a:cs typeface="Arial"/>
                <a:sym typeface="Arial"/>
              </a:rPr>
              <a:t> </a:t>
            </a:r>
            <a:r>
              <a:rPr lang="en-US" sz="2400" b="1" dirty="0" err="1">
                <a:latin typeface="Arial"/>
                <a:ea typeface="Arial"/>
                <a:cs typeface="Arial"/>
                <a:sym typeface="Arial"/>
              </a:rPr>
              <a:t>khi</a:t>
            </a:r>
            <a:r>
              <a:rPr lang="en-US" sz="2400" b="1" dirty="0">
                <a:latin typeface="Arial"/>
                <a:ea typeface="Arial"/>
                <a:cs typeface="Arial"/>
                <a:sym typeface="Arial"/>
              </a:rPr>
              <a:t> </a:t>
            </a:r>
            <a:r>
              <a:rPr lang="en-US" sz="2400" b="1" dirty="0" err="1">
                <a:latin typeface="Arial"/>
                <a:ea typeface="Arial"/>
                <a:cs typeface="Arial"/>
                <a:sym typeface="Arial"/>
              </a:rPr>
              <a:t>thực</a:t>
            </a:r>
            <a:r>
              <a:rPr lang="en-US" sz="2400" b="1" dirty="0">
                <a:latin typeface="Arial"/>
                <a:ea typeface="Arial"/>
                <a:cs typeface="Arial"/>
                <a:sym typeface="Arial"/>
              </a:rPr>
              <a:t> </a:t>
            </a:r>
            <a:r>
              <a:rPr lang="en-US" sz="2400" b="1" dirty="0" err="1">
                <a:latin typeface="Arial"/>
                <a:ea typeface="Arial"/>
                <a:cs typeface="Arial"/>
                <a:sym typeface="Arial"/>
              </a:rPr>
              <a:t>hiện</a:t>
            </a:r>
            <a:r>
              <a:rPr lang="en-US" sz="2400" b="1" dirty="0">
                <a:latin typeface="Arial"/>
                <a:ea typeface="Arial"/>
                <a:cs typeface="Arial"/>
                <a:sym typeface="Arial"/>
              </a:rPr>
              <a:t> </a:t>
            </a:r>
            <a:r>
              <a:rPr lang="en-US" sz="2400" b="1" dirty="0" err="1">
                <a:latin typeface="Arial"/>
                <a:ea typeface="Arial"/>
                <a:cs typeface="Arial"/>
                <a:sym typeface="Arial"/>
              </a:rPr>
              <a:t>tội</a:t>
            </a:r>
            <a:r>
              <a:rPr lang="en-US" sz="2400" b="1" dirty="0">
                <a:latin typeface="Arial"/>
                <a:ea typeface="Arial"/>
                <a:cs typeface="Arial"/>
                <a:sym typeface="Arial"/>
              </a:rPr>
              <a:t> </a:t>
            </a:r>
            <a:r>
              <a:rPr lang="en-US" sz="2400" b="1" dirty="0" err="1">
                <a:latin typeface="Arial"/>
                <a:ea typeface="Arial"/>
                <a:cs typeface="Arial"/>
                <a:sym typeface="Arial"/>
              </a:rPr>
              <a:t>phạm</a:t>
            </a:r>
            <a:endParaRPr sz="2400" b="1" dirty="0">
              <a:latin typeface="Arial"/>
              <a:ea typeface="Arial"/>
              <a:cs typeface="Arial"/>
              <a:sym typeface="Arial"/>
            </a:endParaRPr>
          </a:p>
        </p:txBody>
      </p:sp>
      <p:cxnSp>
        <p:nvCxnSpPr>
          <p:cNvPr id="11" name="Google Shape;341;p16"/>
          <p:cNvCxnSpPr>
            <a:cxnSpLocks/>
            <a:stCxn id="7" idx="6"/>
            <a:endCxn id="8" idx="1"/>
          </p:cNvCxnSpPr>
          <p:nvPr/>
        </p:nvCxnSpPr>
        <p:spPr>
          <a:xfrm flipV="1">
            <a:off x="2486025" y="2266081"/>
            <a:ext cx="710624" cy="971985"/>
          </a:xfrm>
          <a:prstGeom prst="straightConnector1">
            <a:avLst/>
          </a:prstGeom>
          <a:noFill/>
          <a:ln w="38100" cap="flat" cmpd="sng">
            <a:solidFill>
              <a:srgbClr val="C00000"/>
            </a:solidFill>
            <a:prstDash val="solid"/>
            <a:miter lim="800000"/>
            <a:headEnd type="none" w="sm" len="sm"/>
            <a:tailEnd type="triangle" w="med" len="med"/>
          </a:ln>
        </p:spPr>
      </p:cxnSp>
      <p:cxnSp>
        <p:nvCxnSpPr>
          <p:cNvPr id="12" name="Google Shape;342;p16"/>
          <p:cNvCxnSpPr>
            <a:cxnSpLocks/>
            <a:stCxn id="7" idx="6"/>
            <a:endCxn id="9" idx="1"/>
          </p:cNvCxnSpPr>
          <p:nvPr/>
        </p:nvCxnSpPr>
        <p:spPr>
          <a:xfrm>
            <a:off x="2486025" y="3238066"/>
            <a:ext cx="673267" cy="34601"/>
          </a:xfrm>
          <a:prstGeom prst="straightConnector1">
            <a:avLst/>
          </a:prstGeom>
          <a:noFill/>
          <a:ln w="38100" cap="flat" cmpd="sng">
            <a:solidFill>
              <a:srgbClr val="C00000"/>
            </a:solidFill>
            <a:prstDash val="solid"/>
            <a:miter lim="800000"/>
            <a:headEnd type="none" w="sm" len="sm"/>
            <a:tailEnd type="triangle" w="med" len="med"/>
          </a:ln>
        </p:spPr>
      </p:cxnSp>
      <p:cxnSp>
        <p:nvCxnSpPr>
          <p:cNvPr id="13" name="Google Shape;343;p16"/>
          <p:cNvCxnSpPr>
            <a:cxnSpLocks/>
            <a:stCxn id="7" idx="6"/>
            <a:endCxn id="10" idx="1"/>
          </p:cNvCxnSpPr>
          <p:nvPr/>
        </p:nvCxnSpPr>
        <p:spPr>
          <a:xfrm>
            <a:off x="2486025" y="3238066"/>
            <a:ext cx="673267" cy="1620395"/>
          </a:xfrm>
          <a:prstGeom prst="straightConnector1">
            <a:avLst/>
          </a:prstGeom>
          <a:noFill/>
          <a:ln w="38100" cap="flat" cmpd="sng">
            <a:solidFill>
              <a:srgbClr val="C00000"/>
            </a:solidFill>
            <a:prstDash val="solid"/>
            <a:miter lim="800000"/>
            <a:headEnd type="none" w="sm" len="sm"/>
            <a:tailEnd type="triangle" w="med" len="med"/>
          </a:ln>
        </p:spPr>
      </p:cxnSp>
      <p:sp>
        <p:nvSpPr>
          <p:cNvPr id="2" name="Slide Number Placeholder 1">
            <a:extLst>
              <a:ext uri="{FF2B5EF4-FFF2-40B4-BE49-F238E27FC236}">
                <a16:creationId xmlns:a16="http://schemas.microsoft.com/office/drawing/2014/main" id="{75AE9B6C-74FC-36DC-4EC7-716299CC66BC}"/>
              </a:ext>
            </a:extLst>
          </p:cNvPr>
          <p:cNvSpPr>
            <a:spLocks noGrp="1"/>
          </p:cNvSpPr>
          <p:nvPr>
            <p:ph type="sldNum" sz="quarter" idx="12"/>
          </p:nvPr>
        </p:nvSpPr>
        <p:spPr/>
        <p:txBody>
          <a:bodyPr/>
          <a:lstStyle/>
          <a:p>
            <a:fld id="{EAB43655-9951-417E-8DAD-82CDD8B26720}" type="slidenum">
              <a:rPr lang="en-US" smtClean="0"/>
              <a:t>22</a:t>
            </a:fld>
            <a:endParaRPr lang="en-US"/>
          </a:p>
        </p:txBody>
      </p:sp>
    </p:spTree>
    <p:extLst>
      <p:ext uri="{BB962C8B-B14F-4D97-AF65-F5344CB8AC3E}">
        <p14:creationId xmlns:p14="http://schemas.microsoft.com/office/powerpoint/2010/main" val="336025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3" descr="Redirect Notice | Gif, Rainbow gif, Overlays transparent"/>
          <p:cNvPicPr preferRelativeResize="0"/>
          <p:nvPr/>
        </p:nvPicPr>
        <p:blipFill rotWithShape="1">
          <a:blip r:embed="rId3">
            <a:alphaModFix/>
          </a:blip>
          <a:srcRect/>
          <a:stretch/>
        </p:blipFill>
        <p:spPr>
          <a:xfrm>
            <a:off x="-973016" y="-919316"/>
            <a:ext cx="13927016" cy="5715000"/>
          </a:xfrm>
          <a:prstGeom prst="rect">
            <a:avLst/>
          </a:prstGeom>
          <a:noFill/>
          <a:ln>
            <a:noFill/>
          </a:ln>
        </p:spPr>
      </p:pic>
      <p:cxnSp>
        <p:nvCxnSpPr>
          <p:cNvPr id="122" name="Google Shape;122;p3"/>
          <p:cNvCxnSpPr/>
          <p:nvPr/>
        </p:nvCxnSpPr>
        <p:spPr>
          <a:xfrm>
            <a:off x="9167445" y="1998589"/>
            <a:ext cx="11723" cy="5140695"/>
          </a:xfrm>
          <a:prstGeom prst="straightConnector1">
            <a:avLst/>
          </a:prstGeom>
          <a:noFill/>
          <a:ln w="57150" cap="flat" cmpd="sng">
            <a:solidFill>
              <a:srgbClr val="FF0000"/>
            </a:solidFill>
            <a:prstDash val="solid"/>
            <a:miter lim="800000"/>
            <a:headEnd type="none" w="sm" len="sm"/>
            <a:tailEnd type="none" w="sm" len="sm"/>
          </a:ln>
        </p:spPr>
      </p:cxnSp>
      <p:sp>
        <p:nvSpPr>
          <p:cNvPr id="123" name="Google Shape;123;p3"/>
          <p:cNvSpPr/>
          <p:nvPr/>
        </p:nvSpPr>
        <p:spPr>
          <a:xfrm>
            <a:off x="4005480" y="603784"/>
            <a:ext cx="1929818" cy="612542"/>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000" b="1" dirty="0">
                <a:solidFill>
                  <a:srgbClr val="FF0000"/>
                </a:solidFill>
                <a:latin typeface="Arial"/>
                <a:ea typeface="Arial"/>
                <a:cs typeface="Arial"/>
                <a:sym typeface="Arial"/>
              </a:rPr>
              <a:t>THÚC</a:t>
            </a:r>
            <a:endParaRPr sz="3000" dirty="0"/>
          </a:p>
        </p:txBody>
      </p:sp>
      <p:sp>
        <p:nvSpPr>
          <p:cNvPr id="124" name="Google Shape;124;p3"/>
          <p:cNvSpPr/>
          <p:nvPr/>
        </p:nvSpPr>
        <p:spPr>
          <a:xfrm>
            <a:off x="8894312" y="603784"/>
            <a:ext cx="1929819" cy="612541"/>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000" b="1" dirty="0">
                <a:solidFill>
                  <a:srgbClr val="FF0000"/>
                </a:solidFill>
                <a:latin typeface="Arial"/>
                <a:cs typeface="Arial"/>
                <a:sym typeface="Arial"/>
              </a:rPr>
              <a:t>HỌC</a:t>
            </a:r>
            <a:endParaRPr sz="3000" dirty="0"/>
          </a:p>
        </p:txBody>
      </p:sp>
      <p:sp>
        <p:nvSpPr>
          <p:cNvPr id="125" name="Google Shape;125;p3"/>
          <p:cNvSpPr/>
          <p:nvPr/>
        </p:nvSpPr>
        <p:spPr>
          <a:xfrm>
            <a:off x="6400800" y="603784"/>
            <a:ext cx="1929818" cy="612541"/>
          </a:xfrm>
          <a:prstGeom prst="rect">
            <a:avLst/>
          </a:prstGeom>
          <a:solidFill>
            <a:srgbClr val="B3C6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000" b="1" dirty="0">
                <a:solidFill>
                  <a:srgbClr val="FF0000"/>
                </a:solidFill>
                <a:latin typeface="Arial"/>
                <a:cs typeface="Arial"/>
                <a:sym typeface="Arial"/>
              </a:rPr>
              <a:t>BÀI </a:t>
            </a:r>
            <a:endParaRPr sz="3000" dirty="0"/>
          </a:p>
        </p:txBody>
      </p:sp>
      <p:pic>
        <p:nvPicPr>
          <p:cNvPr id="126" name="Google Shape;126;p3"/>
          <p:cNvPicPr preferRelativeResize="0"/>
          <p:nvPr/>
        </p:nvPicPr>
        <p:blipFill rotWithShape="1">
          <a:blip r:embed="rId4">
            <a:alphaModFix/>
          </a:blip>
          <a:srcRect l="11883" t="17943"/>
          <a:stretch/>
        </p:blipFill>
        <p:spPr>
          <a:xfrm>
            <a:off x="11185033" y="37357"/>
            <a:ext cx="1006967" cy="421629"/>
          </a:xfrm>
          <a:prstGeom prst="rect">
            <a:avLst/>
          </a:prstGeom>
          <a:noFill/>
          <a:ln>
            <a:noFill/>
          </a:ln>
        </p:spPr>
      </p:pic>
      <p:sp>
        <p:nvSpPr>
          <p:cNvPr id="127" name="Google Shape;127;p3"/>
          <p:cNvSpPr/>
          <p:nvPr/>
        </p:nvSpPr>
        <p:spPr>
          <a:xfrm>
            <a:off x="1634795" y="603784"/>
            <a:ext cx="1778169" cy="612541"/>
          </a:xfrm>
          <a:prstGeom prst="rect">
            <a:avLst/>
          </a:prstGeom>
          <a:solidFill>
            <a:srgbClr val="B3C6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000" b="1" dirty="0">
                <a:solidFill>
                  <a:srgbClr val="FF0000"/>
                </a:solidFill>
                <a:latin typeface="Arial"/>
                <a:cs typeface="Arial"/>
                <a:sym typeface="Arial"/>
              </a:rPr>
              <a:t>KẾT</a:t>
            </a:r>
            <a:endParaRPr lang="en-US" sz="3000" dirty="0"/>
          </a:p>
        </p:txBody>
      </p:sp>
      <p:pic>
        <p:nvPicPr>
          <p:cNvPr id="128" name="Google Shape;128;p3"/>
          <p:cNvPicPr preferRelativeResize="0"/>
          <p:nvPr/>
        </p:nvPicPr>
        <p:blipFill rotWithShape="1">
          <a:blip r:embed="rId5">
            <a:alphaModFix/>
          </a:blip>
          <a:srcRect r="82017"/>
          <a:stretch/>
        </p:blipFill>
        <p:spPr>
          <a:xfrm>
            <a:off x="1" y="0"/>
            <a:ext cx="685562" cy="895349"/>
          </a:xfrm>
          <a:prstGeom prst="rect">
            <a:avLst/>
          </a:prstGeom>
          <a:noFill/>
          <a:ln>
            <a:noFill/>
          </a:ln>
        </p:spPr>
      </p:pic>
      <p:cxnSp>
        <p:nvCxnSpPr>
          <p:cNvPr id="129" name="Google Shape;129;p3"/>
          <p:cNvCxnSpPr/>
          <p:nvPr/>
        </p:nvCxnSpPr>
        <p:spPr>
          <a:xfrm>
            <a:off x="2964898" y="1998587"/>
            <a:ext cx="11723" cy="5140695"/>
          </a:xfrm>
          <a:prstGeom prst="straightConnector1">
            <a:avLst/>
          </a:prstGeom>
          <a:noFill/>
          <a:ln w="57150" cap="flat" cmpd="sng">
            <a:solidFill>
              <a:srgbClr val="FF0000"/>
            </a:solidFill>
            <a:prstDash val="solid"/>
            <a:miter lim="800000"/>
            <a:headEnd type="none" w="sm" len="sm"/>
            <a:tailEnd type="none" w="sm" len="sm"/>
          </a:ln>
        </p:spPr>
      </p:cxnSp>
      <p:cxnSp>
        <p:nvCxnSpPr>
          <p:cNvPr id="130" name="Google Shape;130;p3"/>
          <p:cNvCxnSpPr/>
          <p:nvPr/>
        </p:nvCxnSpPr>
        <p:spPr>
          <a:xfrm>
            <a:off x="5990492" y="1998588"/>
            <a:ext cx="11723" cy="5140695"/>
          </a:xfrm>
          <a:prstGeom prst="straightConnector1">
            <a:avLst/>
          </a:prstGeom>
          <a:noFill/>
          <a:ln w="57150" cap="flat" cmpd="sng">
            <a:solidFill>
              <a:srgbClr val="FF0000"/>
            </a:solidFill>
            <a:prstDash val="solid"/>
            <a:miter lim="800000"/>
            <a:headEnd type="none" w="sm" len="sm"/>
            <a:tailEnd type="none" w="sm" len="sm"/>
          </a:ln>
        </p:spPr>
      </p:cxnSp>
      <p:pic>
        <p:nvPicPr>
          <p:cNvPr id="131" name="Google Shape;131;p3" descr="Number One GIF by Teach First"/>
          <p:cNvPicPr preferRelativeResize="0"/>
          <p:nvPr/>
        </p:nvPicPr>
        <p:blipFill rotWithShape="1">
          <a:blip r:embed="rId6">
            <a:alphaModFix/>
          </a:blip>
          <a:srcRect/>
          <a:stretch/>
        </p:blipFill>
        <p:spPr>
          <a:xfrm>
            <a:off x="922642" y="1787385"/>
            <a:ext cx="1058126" cy="1058126"/>
          </a:xfrm>
          <a:prstGeom prst="rect">
            <a:avLst/>
          </a:prstGeom>
          <a:noFill/>
          <a:ln>
            <a:noFill/>
          </a:ln>
        </p:spPr>
      </p:pic>
      <p:pic>
        <p:nvPicPr>
          <p:cNvPr id="132" name="Google Shape;132;p3" descr="2 GIF by Teach First"/>
          <p:cNvPicPr preferRelativeResize="0"/>
          <p:nvPr/>
        </p:nvPicPr>
        <p:blipFill rotWithShape="1">
          <a:blip r:embed="rId7">
            <a:alphaModFix/>
          </a:blip>
          <a:srcRect/>
          <a:stretch/>
        </p:blipFill>
        <p:spPr>
          <a:xfrm>
            <a:off x="4058426" y="1787385"/>
            <a:ext cx="1058126" cy="1058126"/>
          </a:xfrm>
          <a:prstGeom prst="rect">
            <a:avLst/>
          </a:prstGeom>
          <a:noFill/>
          <a:ln w="9525" cap="flat" cmpd="sng">
            <a:solidFill>
              <a:schemeClr val="lt1"/>
            </a:solidFill>
            <a:prstDash val="solid"/>
            <a:round/>
            <a:headEnd type="none" w="sm" len="sm"/>
            <a:tailEnd type="none" w="sm" len="sm"/>
          </a:ln>
        </p:spPr>
      </p:pic>
      <p:pic>
        <p:nvPicPr>
          <p:cNvPr id="133" name="Google Shape;133;p3" descr="3 GIF by Teach First"/>
          <p:cNvPicPr preferRelativeResize="0"/>
          <p:nvPr/>
        </p:nvPicPr>
        <p:blipFill rotWithShape="1">
          <a:blip r:embed="rId8">
            <a:alphaModFix/>
          </a:blip>
          <a:srcRect/>
          <a:stretch/>
        </p:blipFill>
        <p:spPr>
          <a:xfrm>
            <a:off x="7112374" y="1796052"/>
            <a:ext cx="1058126" cy="1049459"/>
          </a:xfrm>
          <a:prstGeom prst="rect">
            <a:avLst/>
          </a:prstGeom>
          <a:noFill/>
          <a:ln>
            <a:noFill/>
          </a:ln>
        </p:spPr>
      </p:pic>
      <p:pic>
        <p:nvPicPr>
          <p:cNvPr id="134" name="Google Shape;134;p3" descr="4 GIF by Teach First"/>
          <p:cNvPicPr preferRelativeResize="0"/>
          <p:nvPr/>
        </p:nvPicPr>
        <p:blipFill rotWithShape="1">
          <a:blip r:embed="rId9">
            <a:alphaModFix/>
          </a:blip>
          <a:srcRect/>
          <a:stretch/>
        </p:blipFill>
        <p:spPr>
          <a:xfrm>
            <a:off x="10309997" y="1796052"/>
            <a:ext cx="1058126" cy="1058126"/>
          </a:xfrm>
          <a:prstGeom prst="rect">
            <a:avLst/>
          </a:prstGeom>
          <a:noFill/>
          <a:ln>
            <a:noFill/>
          </a:ln>
        </p:spPr>
      </p:pic>
      <p:sp>
        <p:nvSpPr>
          <p:cNvPr id="135" name="Google Shape;135;p3"/>
          <p:cNvSpPr/>
          <p:nvPr/>
        </p:nvSpPr>
        <p:spPr>
          <a:xfrm>
            <a:off x="291528" y="3101353"/>
            <a:ext cx="2345134" cy="1096670"/>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lnSpc>
                <a:spcPct val="90000"/>
              </a:lnSpc>
              <a:spcBef>
                <a:spcPts val="1000"/>
              </a:spcBef>
              <a:spcAft>
                <a:spcPts val="0"/>
              </a:spcAft>
              <a:buNone/>
            </a:pPr>
            <a:r>
              <a:rPr lang="en-US" sz="2700" dirty="0" err="1">
                <a:solidFill>
                  <a:srgbClr val="000000"/>
                </a:solidFill>
                <a:latin typeface="Arial"/>
                <a:cs typeface="Arial"/>
                <a:sym typeface="Arial"/>
              </a:rPr>
              <a:t>Khái</a:t>
            </a:r>
            <a:r>
              <a:rPr lang="en-US" sz="2700" dirty="0">
                <a:solidFill>
                  <a:srgbClr val="000000"/>
                </a:solidFill>
                <a:latin typeface="Arial"/>
                <a:cs typeface="Arial"/>
                <a:sym typeface="Arial"/>
              </a:rPr>
              <a:t> </a:t>
            </a:r>
            <a:r>
              <a:rPr lang="en-US" sz="2700" dirty="0" err="1">
                <a:solidFill>
                  <a:srgbClr val="000000"/>
                </a:solidFill>
                <a:latin typeface="Arial"/>
                <a:cs typeface="Arial"/>
                <a:sym typeface="Arial"/>
              </a:rPr>
              <a:t>niệm</a:t>
            </a:r>
            <a:r>
              <a:rPr lang="en-US" sz="2700" dirty="0">
                <a:solidFill>
                  <a:srgbClr val="000000"/>
                </a:solidFill>
                <a:latin typeface="Arial"/>
                <a:cs typeface="Arial"/>
                <a:sym typeface="Arial"/>
              </a:rPr>
              <a:t> </a:t>
            </a:r>
          </a:p>
          <a:p>
            <a:pPr marL="0" marR="0" lvl="0" indent="0" algn="ctr" rtl="0">
              <a:lnSpc>
                <a:spcPct val="90000"/>
              </a:lnSpc>
              <a:spcBef>
                <a:spcPts val="1000"/>
              </a:spcBef>
              <a:spcAft>
                <a:spcPts val="0"/>
              </a:spcAft>
              <a:buNone/>
            </a:pPr>
            <a:r>
              <a:rPr lang="en-US" sz="2700" dirty="0" err="1">
                <a:solidFill>
                  <a:srgbClr val="000000"/>
                </a:solidFill>
                <a:latin typeface="Arial"/>
                <a:cs typeface="Arial"/>
                <a:sym typeface="Arial"/>
              </a:rPr>
              <a:t>tội</a:t>
            </a:r>
            <a:r>
              <a:rPr lang="en-US" sz="2700" dirty="0">
                <a:solidFill>
                  <a:srgbClr val="000000"/>
                </a:solidFill>
                <a:latin typeface="Arial"/>
                <a:cs typeface="Arial"/>
                <a:sym typeface="Arial"/>
              </a:rPr>
              <a:t> </a:t>
            </a:r>
            <a:r>
              <a:rPr lang="en-US" sz="2700" dirty="0" err="1">
                <a:solidFill>
                  <a:srgbClr val="000000"/>
                </a:solidFill>
                <a:latin typeface="Arial"/>
                <a:cs typeface="Arial"/>
                <a:sym typeface="Arial"/>
              </a:rPr>
              <a:t>phạm</a:t>
            </a:r>
            <a:endParaRPr dirty="0"/>
          </a:p>
        </p:txBody>
      </p:sp>
      <p:sp>
        <p:nvSpPr>
          <p:cNvPr id="136" name="Google Shape;136;p3"/>
          <p:cNvSpPr/>
          <p:nvPr/>
        </p:nvSpPr>
        <p:spPr>
          <a:xfrm>
            <a:off x="3268659" y="3123989"/>
            <a:ext cx="2329224" cy="2101048"/>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1000"/>
              </a:spcBef>
              <a:spcAft>
                <a:spcPts val="0"/>
              </a:spcAft>
              <a:buNone/>
            </a:pPr>
            <a:r>
              <a:rPr lang="en-US" sz="2700" dirty="0" err="1">
                <a:solidFill>
                  <a:srgbClr val="000000"/>
                </a:solidFill>
                <a:latin typeface="Arial"/>
                <a:ea typeface="Arial"/>
                <a:cs typeface="Arial"/>
                <a:sym typeface="Arial"/>
              </a:rPr>
              <a:t>Những</a:t>
            </a:r>
            <a:r>
              <a:rPr lang="en-US" sz="2700" dirty="0">
                <a:solidFill>
                  <a:srgbClr val="000000"/>
                </a:solidFill>
                <a:latin typeface="Arial"/>
                <a:ea typeface="Arial"/>
                <a:cs typeface="Arial"/>
                <a:sym typeface="Arial"/>
              </a:rPr>
              <a:t> </a:t>
            </a:r>
          </a:p>
          <a:p>
            <a:pPr marL="0" marR="0" lvl="0" indent="0" algn="ctr" rtl="0">
              <a:lnSpc>
                <a:spcPct val="90000"/>
              </a:lnSpc>
              <a:spcBef>
                <a:spcPts val="1000"/>
              </a:spcBef>
              <a:spcAft>
                <a:spcPts val="0"/>
              </a:spcAft>
              <a:buNone/>
            </a:pPr>
            <a:r>
              <a:rPr lang="en-US" sz="2700" dirty="0" err="1">
                <a:solidFill>
                  <a:srgbClr val="000000"/>
                </a:solidFill>
                <a:latin typeface="Arial"/>
                <a:ea typeface="Arial"/>
                <a:cs typeface="Arial"/>
                <a:sym typeface="Arial"/>
              </a:rPr>
              <a:t>dấu</a:t>
            </a:r>
            <a:r>
              <a:rPr lang="en-US" sz="2700" dirty="0">
                <a:solidFill>
                  <a:srgbClr val="000000"/>
                </a:solidFill>
                <a:latin typeface="Arial"/>
                <a:ea typeface="Arial"/>
                <a:cs typeface="Arial"/>
                <a:sym typeface="Arial"/>
              </a:rPr>
              <a:t> </a:t>
            </a:r>
            <a:r>
              <a:rPr lang="en-US" sz="2700" dirty="0" err="1">
                <a:solidFill>
                  <a:srgbClr val="000000"/>
                </a:solidFill>
                <a:latin typeface="Arial"/>
                <a:ea typeface="Arial"/>
                <a:cs typeface="Arial"/>
                <a:sym typeface="Arial"/>
              </a:rPr>
              <a:t>hiệu</a:t>
            </a:r>
            <a:r>
              <a:rPr lang="en-US" sz="2700" dirty="0">
                <a:solidFill>
                  <a:srgbClr val="000000"/>
                </a:solidFill>
                <a:latin typeface="Arial"/>
                <a:ea typeface="Arial"/>
                <a:cs typeface="Arial"/>
                <a:sym typeface="Arial"/>
              </a:rPr>
              <a:t> </a:t>
            </a:r>
          </a:p>
          <a:p>
            <a:pPr marL="0" marR="0" lvl="0" indent="0" algn="ctr" rtl="0">
              <a:lnSpc>
                <a:spcPct val="90000"/>
              </a:lnSpc>
              <a:spcBef>
                <a:spcPts val="1000"/>
              </a:spcBef>
              <a:spcAft>
                <a:spcPts val="0"/>
              </a:spcAft>
              <a:buNone/>
            </a:pPr>
            <a:r>
              <a:rPr lang="en-US" sz="2700" dirty="0" err="1">
                <a:solidFill>
                  <a:srgbClr val="000000"/>
                </a:solidFill>
                <a:latin typeface="Arial"/>
                <a:ea typeface="Arial"/>
                <a:cs typeface="Arial"/>
                <a:sym typeface="Arial"/>
              </a:rPr>
              <a:t>cơ</a:t>
            </a:r>
            <a:r>
              <a:rPr lang="en-US" sz="2700" dirty="0">
                <a:solidFill>
                  <a:srgbClr val="000000"/>
                </a:solidFill>
                <a:latin typeface="Arial"/>
                <a:ea typeface="Arial"/>
                <a:cs typeface="Arial"/>
                <a:sym typeface="Arial"/>
              </a:rPr>
              <a:t> </a:t>
            </a:r>
            <a:r>
              <a:rPr lang="en-US" sz="2700" dirty="0" err="1">
                <a:solidFill>
                  <a:srgbClr val="000000"/>
                </a:solidFill>
                <a:latin typeface="Arial"/>
                <a:ea typeface="Arial"/>
                <a:cs typeface="Arial"/>
                <a:sym typeface="Arial"/>
              </a:rPr>
              <a:t>bản</a:t>
            </a:r>
            <a:r>
              <a:rPr lang="en-US" sz="2700" dirty="0">
                <a:solidFill>
                  <a:srgbClr val="000000"/>
                </a:solidFill>
                <a:latin typeface="Arial"/>
                <a:ea typeface="Arial"/>
                <a:cs typeface="Arial"/>
                <a:sym typeface="Arial"/>
              </a:rPr>
              <a:t> </a:t>
            </a:r>
            <a:r>
              <a:rPr lang="en-US" sz="2700" dirty="0" err="1">
                <a:solidFill>
                  <a:srgbClr val="000000"/>
                </a:solidFill>
                <a:latin typeface="Arial"/>
                <a:ea typeface="Arial"/>
                <a:cs typeface="Arial"/>
                <a:sym typeface="Arial"/>
              </a:rPr>
              <a:t>của</a:t>
            </a:r>
            <a:r>
              <a:rPr lang="en-US" sz="2700" dirty="0">
                <a:solidFill>
                  <a:srgbClr val="000000"/>
                </a:solidFill>
                <a:latin typeface="Arial"/>
                <a:ea typeface="Arial"/>
                <a:cs typeface="Arial"/>
                <a:sym typeface="Arial"/>
              </a:rPr>
              <a:t> </a:t>
            </a:r>
          </a:p>
          <a:p>
            <a:pPr marL="0" marR="0" lvl="0" indent="0" algn="ctr" rtl="0">
              <a:lnSpc>
                <a:spcPct val="90000"/>
              </a:lnSpc>
              <a:spcBef>
                <a:spcPts val="1000"/>
              </a:spcBef>
              <a:spcAft>
                <a:spcPts val="0"/>
              </a:spcAft>
              <a:buNone/>
            </a:pPr>
            <a:r>
              <a:rPr lang="en-US" sz="2700" dirty="0" err="1">
                <a:solidFill>
                  <a:srgbClr val="000000"/>
                </a:solidFill>
                <a:latin typeface="Arial"/>
                <a:ea typeface="Arial"/>
                <a:cs typeface="Arial"/>
                <a:sym typeface="Arial"/>
              </a:rPr>
              <a:t>tội</a:t>
            </a:r>
            <a:r>
              <a:rPr lang="en-US" sz="2700" dirty="0">
                <a:solidFill>
                  <a:srgbClr val="000000"/>
                </a:solidFill>
                <a:latin typeface="Arial"/>
                <a:ea typeface="Arial"/>
                <a:cs typeface="Arial"/>
                <a:sym typeface="Arial"/>
              </a:rPr>
              <a:t> </a:t>
            </a:r>
            <a:r>
              <a:rPr lang="en-US" sz="2700" dirty="0" err="1">
                <a:solidFill>
                  <a:srgbClr val="000000"/>
                </a:solidFill>
                <a:latin typeface="Arial"/>
                <a:ea typeface="Arial"/>
                <a:cs typeface="Arial"/>
                <a:sym typeface="Arial"/>
              </a:rPr>
              <a:t>phạm</a:t>
            </a:r>
            <a:endParaRPr sz="2700" dirty="0">
              <a:solidFill>
                <a:srgbClr val="000000"/>
              </a:solidFill>
              <a:latin typeface="Arial"/>
              <a:ea typeface="Arial"/>
              <a:cs typeface="Arial"/>
              <a:sym typeface="Arial"/>
            </a:endParaRPr>
          </a:p>
        </p:txBody>
      </p:sp>
      <p:sp>
        <p:nvSpPr>
          <p:cNvPr id="137" name="Google Shape;137;p3"/>
          <p:cNvSpPr/>
          <p:nvPr/>
        </p:nvSpPr>
        <p:spPr>
          <a:xfrm>
            <a:off x="6483545" y="3101353"/>
            <a:ext cx="2343941" cy="1096670"/>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lnSpc>
                <a:spcPct val="90000"/>
              </a:lnSpc>
              <a:spcBef>
                <a:spcPts val="1000"/>
              </a:spcBef>
              <a:spcAft>
                <a:spcPts val="0"/>
              </a:spcAft>
              <a:buNone/>
            </a:pPr>
            <a:r>
              <a:rPr lang="en-US" sz="2700" dirty="0" err="1">
                <a:solidFill>
                  <a:srgbClr val="000000"/>
                </a:solidFill>
                <a:latin typeface="Arial"/>
                <a:cs typeface="Arial"/>
                <a:sym typeface="Arial"/>
              </a:rPr>
              <a:t>Phân</a:t>
            </a:r>
            <a:r>
              <a:rPr lang="en-US" sz="2700" dirty="0">
                <a:solidFill>
                  <a:srgbClr val="000000"/>
                </a:solidFill>
                <a:latin typeface="Arial"/>
                <a:cs typeface="Arial"/>
                <a:sym typeface="Arial"/>
              </a:rPr>
              <a:t> </a:t>
            </a:r>
            <a:r>
              <a:rPr lang="en-US" sz="2700" dirty="0" err="1">
                <a:solidFill>
                  <a:srgbClr val="000000"/>
                </a:solidFill>
                <a:latin typeface="Arial"/>
                <a:cs typeface="Arial"/>
                <a:sym typeface="Arial"/>
              </a:rPr>
              <a:t>loại</a:t>
            </a:r>
            <a:endParaRPr lang="en-US" sz="2700" dirty="0">
              <a:solidFill>
                <a:srgbClr val="000000"/>
              </a:solidFill>
              <a:latin typeface="Arial"/>
              <a:cs typeface="Arial"/>
              <a:sym typeface="Arial"/>
            </a:endParaRPr>
          </a:p>
          <a:p>
            <a:pPr marL="0" marR="0" lvl="0" indent="0" algn="ctr" rtl="0">
              <a:lnSpc>
                <a:spcPct val="90000"/>
              </a:lnSpc>
              <a:spcBef>
                <a:spcPts val="1000"/>
              </a:spcBef>
              <a:spcAft>
                <a:spcPts val="0"/>
              </a:spcAft>
              <a:buNone/>
            </a:pPr>
            <a:r>
              <a:rPr lang="en-US" sz="2700" dirty="0" err="1">
                <a:solidFill>
                  <a:srgbClr val="000000"/>
                </a:solidFill>
                <a:latin typeface="Arial"/>
                <a:cs typeface="Arial"/>
                <a:sym typeface="Arial"/>
              </a:rPr>
              <a:t>tội</a:t>
            </a:r>
            <a:r>
              <a:rPr lang="en-US" sz="2700" dirty="0">
                <a:solidFill>
                  <a:srgbClr val="000000"/>
                </a:solidFill>
                <a:latin typeface="Arial"/>
                <a:cs typeface="Arial"/>
                <a:sym typeface="Arial"/>
              </a:rPr>
              <a:t> </a:t>
            </a:r>
            <a:r>
              <a:rPr lang="en-US" sz="2700" dirty="0" err="1">
                <a:solidFill>
                  <a:srgbClr val="000000"/>
                </a:solidFill>
                <a:latin typeface="Arial"/>
                <a:cs typeface="Arial"/>
                <a:sym typeface="Arial"/>
              </a:rPr>
              <a:t>phạm</a:t>
            </a:r>
            <a:endParaRPr sz="1300" dirty="0"/>
          </a:p>
        </p:txBody>
      </p:sp>
      <p:sp>
        <p:nvSpPr>
          <p:cNvPr id="138" name="Google Shape;138;p3"/>
          <p:cNvSpPr/>
          <p:nvPr/>
        </p:nvSpPr>
        <p:spPr>
          <a:xfrm>
            <a:off x="9542572" y="3090422"/>
            <a:ext cx="2414978" cy="109667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1000"/>
              </a:spcBef>
              <a:spcAft>
                <a:spcPts val="0"/>
              </a:spcAft>
              <a:buNone/>
            </a:pPr>
            <a:r>
              <a:rPr lang="en-US" sz="2700" dirty="0" err="1">
                <a:solidFill>
                  <a:srgbClr val="000000"/>
                </a:solidFill>
                <a:latin typeface="Arial"/>
                <a:ea typeface="Arial"/>
                <a:cs typeface="Arial"/>
                <a:sym typeface="Arial"/>
              </a:rPr>
              <a:t>Cấu</a:t>
            </a:r>
            <a:r>
              <a:rPr lang="en-US" sz="2700" dirty="0">
                <a:solidFill>
                  <a:srgbClr val="000000"/>
                </a:solidFill>
                <a:latin typeface="Arial"/>
                <a:ea typeface="Arial"/>
                <a:cs typeface="Arial"/>
                <a:sym typeface="Arial"/>
              </a:rPr>
              <a:t> </a:t>
            </a:r>
            <a:r>
              <a:rPr lang="en-US" sz="2700" dirty="0" err="1">
                <a:solidFill>
                  <a:srgbClr val="000000"/>
                </a:solidFill>
                <a:latin typeface="Arial"/>
                <a:ea typeface="Arial"/>
                <a:cs typeface="Arial"/>
                <a:sym typeface="Arial"/>
              </a:rPr>
              <a:t>thành</a:t>
            </a:r>
            <a:r>
              <a:rPr lang="en-US" sz="2700" dirty="0">
                <a:solidFill>
                  <a:srgbClr val="000000"/>
                </a:solidFill>
                <a:latin typeface="Arial"/>
                <a:ea typeface="Arial"/>
                <a:cs typeface="Arial"/>
                <a:sym typeface="Arial"/>
              </a:rPr>
              <a:t> </a:t>
            </a:r>
          </a:p>
          <a:p>
            <a:pPr marL="0" marR="0" lvl="0" indent="0" algn="ctr" rtl="0">
              <a:lnSpc>
                <a:spcPct val="90000"/>
              </a:lnSpc>
              <a:spcBef>
                <a:spcPts val="1000"/>
              </a:spcBef>
              <a:spcAft>
                <a:spcPts val="0"/>
              </a:spcAft>
              <a:buNone/>
            </a:pPr>
            <a:r>
              <a:rPr lang="en-US" sz="2700" dirty="0" err="1">
                <a:solidFill>
                  <a:srgbClr val="000000"/>
                </a:solidFill>
                <a:latin typeface="Arial"/>
                <a:ea typeface="Arial"/>
                <a:cs typeface="Arial"/>
                <a:sym typeface="Arial"/>
              </a:rPr>
              <a:t>tội</a:t>
            </a:r>
            <a:r>
              <a:rPr lang="en-US" sz="2700" dirty="0">
                <a:solidFill>
                  <a:srgbClr val="000000"/>
                </a:solidFill>
                <a:latin typeface="Arial"/>
                <a:ea typeface="Arial"/>
                <a:cs typeface="Arial"/>
                <a:sym typeface="Arial"/>
              </a:rPr>
              <a:t> </a:t>
            </a:r>
            <a:r>
              <a:rPr lang="en-US" sz="2700" dirty="0" err="1">
                <a:solidFill>
                  <a:srgbClr val="000000"/>
                </a:solidFill>
                <a:latin typeface="Arial"/>
                <a:ea typeface="Arial"/>
                <a:cs typeface="Arial"/>
                <a:sym typeface="Arial"/>
              </a:rPr>
              <a:t>phạm</a:t>
            </a:r>
            <a:endParaRPr sz="1300" dirty="0"/>
          </a:p>
        </p:txBody>
      </p:sp>
      <p:sp>
        <p:nvSpPr>
          <p:cNvPr id="2" name="Slide Number Placeholder 1">
            <a:extLst>
              <a:ext uri="{FF2B5EF4-FFF2-40B4-BE49-F238E27FC236}">
                <a16:creationId xmlns:a16="http://schemas.microsoft.com/office/drawing/2014/main" id="{E83AAE8B-E736-4148-23A2-FCFF3CF4C6F8}"/>
              </a:ext>
            </a:extLst>
          </p:cNvPr>
          <p:cNvSpPr>
            <a:spLocks noGrp="1"/>
          </p:cNvSpPr>
          <p:nvPr>
            <p:ph type="sldNum" sz="quarter" idx="12"/>
          </p:nvPr>
        </p:nvSpPr>
        <p:spPr/>
        <p:txBody>
          <a:bodyPr/>
          <a:lstStyle/>
          <a:p>
            <a:fld id="{ED30E801-7639-4AF0-AA52-5BC415A47534}" type="slidenum">
              <a:rPr lang="en-US" smtClean="0"/>
              <a:t>23</a:t>
            </a:fld>
            <a:endParaRPr lang="en-US"/>
          </a:p>
        </p:txBody>
      </p:sp>
    </p:spTree>
    <p:extLst>
      <p:ext uri="{BB962C8B-B14F-4D97-AF65-F5344CB8AC3E}">
        <p14:creationId xmlns:p14="http://schemas.microsoft.com/office/powerpoint/2010/main" val="3678347085"/>
      </p:ext>
    </p:extLst>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par>
                                <p:cTn id="11" presetID="10" presetClass="entr" presetSubtype="0" fill="hold"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fade">
                                      <p:cBhvr>
                                        <p:cTn id="13" dur="500"/>
                                        <p:tgtEl>
                                          <p:spTgt spid="125"/>
                                        </p:tgtEl>
                                      </p:cBhvr>
                                    </p:animEffect>
                                  </p:childTnLst>
                                </p:cTn>
                              </p:par>
                              <p:par>
                                <p:cTn id="14" presetID="10" presetClass="entr" presetSubtype="0" fill="hold" nodeType="with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fade">
                                      <p:cBhvr>
                                        <p:cTn id="16" dur="500"/>
                                        <p:tgtEl>
                                          <p:spTgt spid="124"/>
                                        </p:tgtEl>
                                      </p:cBhvr>
                                    </p:animEffect>
                                  </p:childTnLst>
                                </p:cTn>
                              </p:par>
                              <p:par>
                                <p:cTn id="17" presetID="10" presetClass="entr" presetSubtype="0" fill="hold" nodeType="with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500"/>
                                        <p:tgtEl>
                                          <p:spTgt spid="1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2"/>
                                        </p:tgtEl>
                                        <p:attrNameLst>
                                          <p:attrName>style.visibility</p:attrName>
                                        </p:attrNameLst>
                                      </p:cBhvr>
                                      <p:to>
                                        <p:strVal val="visible"/>
                                      </p:to>
                                    </p:set>
                                    <p:animEffect transition="in" filter="fade">
                                      <p:cBhvr>
                                        <p:cTn id="24" dur="1000"/>
                                        <p:tgtEl>
                                          <p:spTgt spid="122"/>
                                        </p:tgtEl>
                                      </p:cBhvr>
                                    </p:animEffect>
                                  </p:childTnLst>
                                </p:cTn>
                              </p:par>
                              <p:par>
                                <p:cTn id="25" presetID="10"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fade">
                                      <p:cBhvr>
                                        <p:cTn id="27" dur="1000"/>
                                        <p:tgtEl>
                                          <p:spTgt spid="129"/>
                                        </p:tgtEl>
                                      </p:cBhvr>
                                    </p:animEffect>
                                  </p:childTnLst>
                                </p:cTn>
                              </p:par>
                              <p:par>
                                <p:cTn id="28" presetID="10" presetClass="entr" presetSubtype="0" fill="hold" nodeType="with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1000"/>
                                        <p:tgtEl>
                                          <p:spTgt spid="130"/>
                                        </p:tgtEl>
                                      </p:cBhvr>
                                    </p:animEffect>
                                  </p:childTnLst>
                                </p:cTn>
                              </p:par>
                              <p:par>
                                <p:cTn id="31" presetID="10" presetClass="entr" presetSubtype="0" fill="hold" nodeType="withEffect">
                                  <p:stCondLst>
                                    <p:cond delay="0"/>
                                  </p:stCondLst>
                                  <p:childTnLst>
                                    <p:set>
                                      <p:cBhvr>
                                        <p:cTn id="32" dur="1" fill="hold">
                                          <p:stCondLst>
                                            <p:cond delay="0"/>
                                          </p:stCondLst>
                                        </p:cTn>
                                        <p:tgtEl>
                                          <p:spTgt spid="131"/>
                                        </p:tgtEl>
                                        <p:attrNameLst>
                                          <p:attrName>style.visibility</p:attrName>
                                        </p:attrNameLst>
                                      </p:cBhvr>
                                      <p:to>
                                        <p:strVal val="visible"/>
                                      </p:to>
                                    </p:set>
                                    <p:animEffect transition="in" filter="fade">
                                      <p:cBhvr>
                                        <p:cTn id="33" dur="1000"/>
                                        <p:tgtEl>
                                          <p:spTgt spid="131"/>
                                        </p:tgtEl>
                                      </p:cBhvr>
                                    </p:animEffect>
                                  </p:childTnLst>
                                </p:cTn>
                              </p:par>
                              <p:par>
                                <p:cTn id="34" presetID="10" presetClass="entr" presetSubtype="0" fill="hold" nodeType="withEffect">
                                  <p:stCondLst>
                                    <p:cond delay="0"/>
                                  </p:stCondLst>
                                  <p:childTnLst>
                                    <p:set>
                                      <p:cBhvr>
                                        <p:cTn id="35" dur="1" fill="hold">
                                          <p:stCondLst>
                                            <p:cond delay="0"/>
                                          </p:stCondLst>
                                        </p:cTn>
                                        <p:tgtEl>
                                          <p:spTgt spid="132"/>
                                        </p:tgtEl>
                                        <p:attrNameLst>
                                          <p:attrName>style.visibility</p:attrName>
                                        </p:attrNameLst>
                                      </p:cBhvr>
                                      <p:to>
                                        <p:strVal val="visible"/>
                                      </p:to>
                                    </p:set>
                                    <p:animEffect transition="in" filter="fade">
                                      <p:cBhvr>
                                        <p:cTn id="36" dur="1000"/>
                                        <p:tgtEl>
                                          <p:spTgt spid="132"/>
                                        </p:tgtEl>
                                      </p:cBhvr>
                                    </p:animEffect>
                                  </p:childTnLst>
                                </p:cTn>
                              </p:par>
                              <p:par>
                                <p:cTn id="37" presetID="10" presetClass="entr" presetSubtype="0" fill="hold" nodeType="withEffect">
                                  <p:stCondLst>
                                    <p:cond delay="0"/>
                                  </p:stCondLst>
                                  <p:childTnLst>
                                    <p:set>
                                      <p:cBhvr>
                                        <p:cTn id="38" dur="1" fill="hold">
                                          <p:stCondLst>
                                            <p:cond delay="0"/>
                                          </p:stCondLst>
                                        </p:cTn>
                                        <p:tgtEl>
                                          <p:spTgt spid="133"/>
                                        </p:tgtEl>
                                        <p:attrNameLst>
                                          <p:attrName>style.visibility</p:attrName>
                                        </p:attrNameLst>
                                      </p:cBhvr>
                                      <p:to>
                                        <p:strVal val="visible"/>
                                      </p:to>
                                    </p:set>
                                    <p:animEffect transition="in" filter="fade">
                                      <p:cBhvr>
                                        <p:cTn id="39" dur="1000"/>
                                        <p:tgtEl>
                                          <p:spTgt spid="133"/>
                                        </p:tgtEl>
                                      </p:cBhvr>
                                    </p:animEffect>
                                  </p:childTnLst>
                                </p:cTn>
                              </p:par>
                              <p:par>
                                <p:cTn id="40" presetID="10" presetClass="entr" presetSubtype="0" fill="hold" nodeType="withEffect">
                                  <p:stCondLst>
                                    <p:cond delay="0"/>
                                  </p:stCondLst>
                                  <p:childTnLst>
                                    <p:set>
                                      <p:cBhvr>
                                        <p:cTn id="41" dur="1" fill="hold">
                                          <p:stCondLst>
                                            <p:cond delay="0"/>
                                          </p:stCondLst>
                                        </p:cTn>
                                        <p:tgtEl>
                                          <p:spTgt spid="134"/>
                                        </p:tgtEl>
                                        <p:attrNameLst>
                                          <p:attrName>style.visibility</p:attrName>
                                        </p:attrNameLst>
                                      </p:cBhvr>
                                      <p:to>
                                        <p:strVal val="visible"/>
                                      </p:to>
                                    </p:set>
                                    <p:animEffect transition="in" filter="fade">
                                      <p:cBhvr>
                                        <p:cTn id="42" dur="1000"/>
                                        <p:tgtEl>
                                          <p:spTgt spid="134"/>
                                        </p:tgtEl>
                                      </p:cBhvr>
                                    </p:animEffect>
                                  </p:childTnLst>
                                </p:cTn>
                              </p:par>
                              <p:par>
                                <p:cTn id="43" presetID="10" presetClass="entr" presetSubtype="0" fill="hold" nodeType="withEffect">
                                  <p:stCondLst>
                                    <p:cond delay="0"/>
                                  </p:stCondLst>
                                  <p:childTnLst>
                                    <p:set>
                                      <p:cBhvr>
                                        <p:cTn id="44" dur="1" fill="hold">
                                          <p:stCondLst>
                                            <p:cond delay="0"/>
                                          </p:stCondLst>
                                        </p:cTn>
                                        <p:tgtEl>
                                          <p:spTgt spid="135"/>
                                        </p:tgtEl>
                                        <p:attrNameLst>
                                          <p:attrName>style.visibility</p:attrName>
                                        </p:attrNameLst>
                                      </p:cBhvr>
                                      <p:to>
                                        <p:strVal val="visible"/>
                                      </p:to>
                                    </p:set>
                                    <p:animEffect transition="in" filter="fade">
                                      <p:cBhvr>
                                        <p:cTn id="45" dur="1000"/>
                                        <p:tgtEl>
                                          <p:spTgt spid="135"/>
                                        </p:tgtEl>
                                      </p:cBhvr>
                                    </p:animEffect>
                                  </p:childTnLst>
                                </p:cTn>
                              </p:par>
                              <p:par>
                                <p:cTn id="46" presetID="10" presetClass="entr" presetSubtype="0" fill="hold" nodeType="withEffect">
                                  <p:stCondLst>
                                    <p:cond delay="0"/>
                                  </p:stCondLst>
                                  <p:childTnLst>
                                    <p:set>
                                      <p:cBhvr>
                                        <p:cTn id="47" dur="1" fill="hold">
                                          <p:stCondLst>
                                            <p:cond delay="0"/>
                                          </p:stCondLst>
                                        </p:cTn>
                                        <p:tgtEl>
                                          <p:spTgt spid="136"/>
                                        </p:tgtEl>
                                        <p:attrNameLst>
                                          <p:attrName>style.visibility</p:attrName>
                                        </p:attrNameLst>
                                      </p:cBhvr>
                                      <p:to>
                                        <p:strVal val="visible"/>
                                      </p:to>
                                    </p:set>
                                    <p:animEffect transition="in" filter="fade">
                                      <p:cBhvr>
                                        <p:cTn id="48" dur="1000"/>
                                        <p:tgtEl>
                                          <p:spTgt spid="136"/>
                                        </p:tgtEl>
                                      </p:cBhvr>
                                    </p:animEffect>
                                  </p:childTnLst>
                                </p:cTn>
                              </p:par>
                              <p:par>
                                <p:cTn id="49" presetID="10" presetClass="entr" presetSubtype="0" fill="hold" nodeType="withEffect">
                                  <p:stCondLst>
                                    <p:cond delay="0"/>
                                  </p:stCondLst>
                                  <p:childTnLst>
                                    <p:set>
                                      <p:cBhvr>
                                        <p:cTn id="50" dur="1" fill="hold">
                                          <p:stCondLst>
                                            <p:cond delay="0"/>
                                          </p:stCondLst>
                                        </p:cTn>
                                        <p:tgtEl>
                                          <p:spTgt spid="137"/>
                                        </p:tgtEl>
                                        <p:attrNameLst>
                                          <p:attrName>style.visibility</p:attrName>
                                        </p:attrNameLst>
                                      </p:cBhvr>
                                      <p:to>
                                        <p:strVal val="visible"/>
                                      </p:to>
                                    </p:set>
                                    <p:animEffect transition="in" filter="fade">
                                      <p:cBhvr>
                                        <p:cTn id="51" dur="1000"/>
                                        <p:tgtEl>
                                          <p:spTgt spid="137"/>
                                        </p:tgtEl>
                                      </p:cBhvr>
                                    </p:animEffect>
                                  </p:childTnLst>
                                </p:cTn>
                              </p:par>
                              <p:par>
                                <p:cTn id="52" presetID="10" presetClass="entr" presetSubtype="0" fill="hold" nodeType="withEffect">
                                  <p:stCondLst>
                                    <p:cond delay="0"/>
                                  </p:stCondLst>
                                  <p:childTnLst>
                                    <p:set>
                                      <p:cBhvr>
                                        <p:cTn id="53" dur="1" fill="hold">
                                          <p:stCondLst>
                                            <p:cond delay="0"/>
                                          </p:stCondLst>
                                        </p:cTn>
                                        <p:tgtEl>
                                          <p:spTgt spid="138"/>
                                        </p:tgtEl>
                                        <p:attrNameLst>
                                          <p:attrName>style.visibility</p:attrName>
                                        </p:attrNameLst>
                                      </p:cBhvr>
                                      <p:to>
                                        <p:strVal val="visible"/>
                                      </p:to>
                                    </p:set>
                                    <p:animEffect transition="in" filter="fade">
                                      <p:cBhvr>
                                        <p:cTn id="54"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A4CCF1-79CC-469E-9A60-E67B9D1A1C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75" y="253834"/>
            <a:ext cx="5762146" cy="1180519"/>
          </a:xfrm>
          <a:prstGeom prst="rect">
            <a:avLst/>
          </a:prstGeom>
        </p:spPr>
      </p:pic>
      <p:sp>
        <p:nvSpPr>
          <p:cNvPr id="2" name="AutoShape 2" descr="Gmail Email Biểu Tượng - Miễn Phí vector hình ảnh trên Pixabay - Pixaba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0522B510-CE72-A346-4AA7-2AC6C8B2BDBF}"/>
              </a:ext>
            </a:extLst>
          </p:cNvPr>
          <p:cNvPicPr>
            <a:picLocks noChangeAspect="1"/>
          </p:cNvPicPr>
          <p:nvPr/>
        </p:nvPicPr>
        <p:blipFill>
          <a:blip r:embed="rId3"/>
          <a:stretch>
            <a:fillRect/>
          </a:stretch>
        </p:blipFill>
        <p:spPr>
          <a:xfrm>
            <a:off x="460375" y="2549105"/>
            <a:ext cx="8031193" cy="1759790"/>
          </a:xfrm>
          <a:prstGeom prst="rect">
            <a:avLst/>
          </a:prstGeom>
        </p:spPr>
      </p:pic>
      <p:pic>
        <p:nvPicPr>
          <p:cNvPr id="4" name="Picture 3">
            <a:extLst>
              <a:ext uri="{FF2B5EF4-FFF2-40B4-BE49-F238E27FC236}">
                <a16:creationId xmlns:a16="http://schemas.microsoft.com/office/drawing/2014/main" id="{274F5C0A-A9E4-3EE9-F3B1-74CF7486D679}"/>
              </a:ext>
            </a:extLst>
          </p:cNvPr>
          <p:cNvPicPr>
            <a:picLocks noChangeAspect="1"/>
          </p:cNvPicPr>
          <p:nvPr/>
        </p:nvPicPr>
        <p:blipFill>
          <a:blip r:embed="rId4"/>
          <a:stretch>
            <a:fillRect/>
          </a:stretch>
        </p:blipFill>
        <p:spPr>
          <a:xfrm>
            <a:off x="11163706" y="43504"/>
            <a:ext cx="969027" cy="405229"/>
          </a:xfrm>
          <a:prstGeom prst="rect">
            <a:avLst/>
          </a:prstGeom>
        </p:spPr>
      </p:pic>
    </p:spTree>
    <p:extLst>
      <p:ext uri="{BB962C8B-B14F-4D97-AF65-F5344CB8AC3E}">
        <p14:creationId xmlns:p14="http://schemas.microsoft.com/office/powerpoint/2010/main" val="22392847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a:cxnSpLocks/>
          </p:cNvCxnSpPr>
          <p:nvPr/>
        </p:nvCxnSpPr>
        <p:spPr>
          <a:xfrm>
            <a:off x="3474720" y="3429000"/>
            <a:ext cx="5946117"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DACC329-3185-4FEC-8081-61BB4950E3D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83" t="17943"/>
          <a:stretch/>
        </p:blipFill>
        <p:spPr>
          <a:xfrm>
            <a:off x="11155680" y="124170"/>
            <a:ext cx="914400" cy="382870"/>
          </a:xfrm>
          <a:prstGeom prst="rect">
            <a:avLst/>
          </a:prstGeom>
        </p:spPr>
      </p:pic>
      <p:pic>
        <p:nvPicPr>
          <p:cNvPr id="21" name="Picture 18" descr="Free Red Frame Png, Download Free Red Frame Png png images, Free ClipArts  on Clipart Library"/>
          <p:cNvPicPr>
            <a:picLocks noChangeAspect="1" noChangeArrowheads="1"/>
          </p:cNvPicPr>
          <p:nvPr/>
        </p:nvPicPr>
        <p:blipFill rotWithShape="1">
          <a:blip r:embed="rId4">
            <a:duotone>
              <a:schemeClr val="accent5">
                <a:shade val="45000"/>
                <a:satMod val="135000"/>
              </a:schemeClr>
              <a:prstClr val="white"/>
            </a:duotone>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rcRect r="95950"/>
          <a:stretch/>
        </p:blipFill>
        <p:spPr bwMode="auto">
          <a:xfrm flipH="1">
            <a:off x="3127248" y="0"/>
            <a:ext cx="49377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Target GIFs - Get the best gif on GIFE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040957" y="611338"/>
            <a:ext cx="1531557" cy="13914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040956" y="2266188"/>
            <a:ext cx="1531557" cy="771144"/>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b="1">
              <a:solidFill>
                <a:srgbClr val="FF0000"/>
              </a:solidFill>
            </a:endParaRPr>
          </a:p>
        </p:txBody>
      </p:sp>
      <p:sp>
        <p:nvSpPr>
          <p:cNvPr id="28" name="Rectangle 27"/>
          <p:cNvSpPr/>
          <p:nvPr/>
        </p:nvSpPr>
        <p:spPr>
          <a:xfrm>
            <a:off x="1040955" y="3218688"/>
            <a:ext cx="1531557" cy="7711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F0000"/>
              </a:solidFill>
            </a:endParaRPr>
          </a:p>
        </p:txBody>
      </p:sp>
      <p:sp>
        <p:nvSpPr>
          <p:cNvPr id="29" name="Rectangle 28"/>
          <p:cNvSpPr/>
          <p:nvPr/>
        </p:nvSpPr>
        <p:spPr>
          <a:xfrm>
            <a:off x="1040957" y="4174236"/>
            <a:ext cx="1531557" cy="7711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F0000"/>
              </a:solidFill>
            </a:endParaRPr>
          </a:p>
        </p:txBody>
      </p:sp>
      <p:sp>
        <p:nvSpPr>
          <p:cNvPr id="30" name="Rectangle 29"/>
          <p:cNvSpPr/>
          <p:nvPr/>
        </p:nvSpPr>
        <p:spPr>
          <a:xfrm>
            <a:off x="1040957" y="5222748"/>
            <a:ext cx="1531557" cy="7711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F0000"/>
              </a:solidFill>
            </a:endParaRPr>
          </a:p>
        </p:txBody>
      </p:sp>
      <p:sp>
        <p:nvSpPr>
          <p:cNvPr id="12" name="TextBox 11"/>
          <p:cNvSpPr txBox="1"/>
          <p:nvPr/>
        </p:nvSpPr>
        <p:spPr>
          <a:xfrm>
            <a:off x="1040955" y="2390150"/>
            <a:ext cx="1531555" cy="523220"/>
          </a:xfrm>
          <a:prstGeom prst="rect">
            <a:avLst/>
          </a:prstGeom>
          <a:noFill/>
        </p:spPr>
        <p:txBody>
          <a:bodyPr wrap="square" rtlCol="0">
            <a:spAutoFit/>
          </a:bodyPr>
          <a:lstStyle/>
          <a:p>
            <a:pPr algn="ctr"/>
            <a:r>
              <a:rPr lang="en-US" sz="2800" b="1" dirty="0">
                <a:solidFill>
                  <a:srgbClr val="FF0000"/>
                </a:solidFill>
              </a:rPr>
              <a:t>MỤC</a:t>
            </a:r>
          </a:p>
        </p:txBody>
      </p:sp>
      <p:sp>
        <p:nvSpPr>
          <p:cNvPr id="13" name="TextBox 12"/>
          <p:cNvSpPr txBox="1"/>
          <p:nvPr/>
        </p:nvSpPr>
        <p:spPr>
          <a:xfrm>
            <a:off x="1040953" y="3342650"/>
            <a:ext cx="1531557" cy="523220"/>
          </a:xfrm>
          <a:prstGeom prst="rect">
            <a:avLst/>
          </a:prstGeom>
          <a:noFill/>
        </p:spPr>
        <p:txBody>
          <a:bodyPr wrap="square" rtlCol="0">
            <a:spAutoFit/>
          </a:bodyPr>
          <a:lstStyle/>
          <a:p>
            <a:pPr algn="ctr"/>
            <a:r>
              <a:rPr lang="en-US" sz="2800" b="1" dirty="0">
                <a:solidFill>
                  <a:srgbClr val="FF0000"/>
                </a:solidFill>
              </a:rPr>
              <a:t>TIÊU</a:t>
            </a:r>
          </a:p>
        </p:txBody>
      </p:sp>
      <p:sp>
        <p:nvSpPr>
          <p:cNvPr id="14" name="TextBox 13"/>
          <p:cNvSpPr txBox="1"/>
          <p:nvPr/>
        </p:nvSpPr>
        <p:spPr>
          <a:xfrm>
            <a:off x="1040952" y="4298198"/>
            <a:ext cx="1531557" cy="523220"/>
          </a:xfrm>
          <a:prstGeom prst="rect">
            <a:avLst/>
          </a:prstGeom>
          <a:noFill/>
        </p:spPr>
        <p:txBody>
          <a:bodyPr wrap="square" rtlCol="0">
            <a:spAutoFit/>
          </a:bodyPr>
          <a:lstStyle/>
          <a:p>
            <a:pPr algn="ctr"/>
            <a:r>
              <a:rPr lang="en-US" sz="2800" b="1" dirty="0">
                <a:solidFill>
                  <a:srgbClr val="FF0000"/>
                </a:solidFill>
              </a:rPr>
              <a:t>BÀI</a:t>
            </a:r>
          </a:p>
        </p:txBody>
      </p:sp>
      <p:sp>
        <p:nvSpPr>
          <p:cNvPr id="15" name="TextBox 14"/>
          <p:cNvSpPr txBox="1"/>
          <p:nvPr/>
        </p:nvSpPr>
        <p:spPr>
          <a:xfrm>
            <a:off x="1040959" y="5346710"/>
            <a:ext cx="1531555" cy="523220"/>
          </a:xfrm>
          <a:prstGeom prst="rect">
            <a:avLst/>
          </a:prstGeom>
          <a:noFill/>
        </p:spPr>
        <p:txBody>
          <a:bodyPr wrap="square" rtlCol="0">
            <a:spAutoFit/>
          </a:bodyPr>
          <a:lstStyle/>
          <a:p>
            <a:pPr algn="ctr"/>
            <a:r>
              <a:rPr lang="en-US" sz="2800" b="1" dirty="0">
                <a:solidFill>
                  <a:srgbClr val="FF0000"/>
                </a:solidFill>
              </a:rPr>
              <a:t>HỌC</a:t>
            </a:r>
          </a:p>
        </p:txBody>
      </p:sp>
      <p:pic>
        <p:nvPicPr>
          <p:cNvPr id="3104" name="Picture 32" descr="Numero Sticker by Casinha"/>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86094" y="3542070"/>
            <a:ext cx="1739646" cy="1378702"/>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descr="One Sticker by Casinha"/>
          <p:cNvPicPr>
            <a:picLocks noChangeAspect="1" noChangeArrowheads="1" noCrop="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21024" y="127971"/>
            <a:ext cx="1739646" cy="138836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5168971" y="611338"/>
            <a:ext cx="4314551" cy="1482714"/>
          </a:xfrm>
          <a:prstGeom prst="rect">
            <a:avLst/>
          </a:prstGeom>
        </p:spPr>
        <p:txBody>
          <a:bodyPr wrap="square">
            <a:spAutoFit/>
          </a:bodyPr>
          <a:lstStyle/>
          <a:p>
            <a:pPr lvl="0" algn="just">
              <a:lnSpc>
                <a:spcPct val="130000"/>
              </a:lnSpc>
              <a:spcBef>
                <a:spcPts val="1200"/>
              </a:spcBef>
              <a:spcAft>
                <a:spcPts val="600"/>
              </a:spcAft>
              <a:defRPr/>
            </a:pPr>
            <a:r>
              <a:rPr lang="en-US" sz="2400" b="1" dirty="0" err="1">
                <a:latin typeface="Arial" panose="020B0604020202020204" pitchFamily="34" charset="0"/>
                <a:cs typeface="Arial" panose="020B0604020202020204" pitchFamily="34" charset="0"/>
              </a:rPr>
              <a:t>Nắm</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bắt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khái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niệm</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tội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phạm</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nhận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biết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dấu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hiệu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cơ</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bản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của</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tội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phạm</a:t>
            </a:r>
            <a:r>
              <a:rPr lang="en-US" sz="2400" b="1" dirty="0">
                <a:latin typeface="Arial" panose="020B0604020202020204" pitchFamily="34" charset="0"/>
                <a:cs typeface="Arial" panose="020B0604020202020204" pitchFamily="34" charset="0"/>
              </a:rPr>
              <a:t>.</a:t>
            </a:r>
            <a:endParaRPr lang="vi-VN" sz="2400" b="1" dirty="0">
              <a:latin typeface="Arial" panose="020B0604020202020204" pitchFamily="34" charset="0"/>
              <a:cs typeface="Arial" panose="020B0604020202020204" pitchFamily="34" charset="0"/>
            </a:endParaRPr>
          </a:p>
        </p:txBody>
      </p:sp>
      <p:sp>
        <p:nvSpPr>
          <p:cNvPr id="22" name="Rectangle 21"/>
          <p:cNvSpPr/>
          <p:nvPr/>
        </p:nvSpPr>
        <p:spPr>
          <a:xfrm>
            <a:off x="5168971" y="4077363"/>
            <a:ext cx="4314551" cy="1482714"/>
          </a:xfrm>
          <a:prstGeom prst="rect">
            <a:avLst/>
          </a:prstGeom>
        </p:spPr>
        <p:txBody>
          <a:bodyPr wrap="square">
            <a:spAutoFit/>
          </a:bodyPr>
          <a:lstStyle/>
          <a:p>
            <a:pPr lvl="0" algn="just">
              <a:lnSpc>
                <a:spcPct val="130000"/>
              </a:lnSpc>
              <a:spcBef>
                <a:spcPts val="1200"/>
              </a:spcBef>
              <a:spcAft>
                <a:spcPts val="600"/>
              </a:spcAft>
              <a:defRPr/>
            </a:pPr>
            <a:r>
              <a:rPr lang="en-US" sz="2400" b="1" dirty="0" err="1">
                <a:latin typeface="Arial" panose="020B0604020202020204" pitchFamily="34" charset="0"/>
                <a:cs typeface="Arial" panose="020B0604020202020204" pitchFamily="34" charset="0"/>
              </a:rPr>
              <a:t>Nhận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diện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hành</a:t>
            </a:r>
            <a:r>
              <a:rPr lang="en-US" sz="2400" b="1" dirty="0">
                <a:latin typeface="Arial" panose="020B0604020202020204" pitchFamily="34" charset="0"/>
                <a:cs typeface="Arial" panose="020B0604020202020204" pitchFamily="34" charset="0"/>
              </a:rPr>
              <a:t> vi </a:t>
            </a:r>
            <a:r>
              <a:rPr lang="en-US" sz="2400" b="1" dirty="0" err="1">
                <a:latin typeface="Arial" panose="020B0604020202020204" pitchFamily="34" charset="0"/>
                <a:cs typeface="Arial" panose="020B0604020202020204" pitchFamily="34" charset="0"/>
              </a:rPr>
              <a:t>tội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phạm</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thông</a:t>
            </a:r>
            <a:r>
              <a:rPr lang="en-US" sz="2400" b="1" dirty="0">
                <a:latin typeface="Arial" panose="020B0604020202020204" pitchFamily="34" charset="0"/>
                <a:cs typeface="Arial" panose="020B0604020202020204" pitchFamily="34" charset="0"/>
              </a:rPr>
              <a:t> qua </a:t>
            </a: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yếu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tố</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cấu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thành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tội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phạm</a:t>
            </a:r>
            <a:r>
              <a:rPr lang="en-US" sz="2400" b="1" dirty="0">
                <a:latin typeface="Arial" panose="020B0604020202020204" pitchFamily="34" charset="0"/>
                <a:cs typeface="Arial" panose="020B0604020202020204" pitchFamily="34" charset="0"/>
              </a:rPr>
              <a:t>.</a:t>
            </a:r>
            <a:endParaRPr lang="vi-VN" sz="2400" b="1" dirty="0">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EAA4CCF1-79CC-469E-9A60-E67B9D1A1CDA}"/>
              </a:ext>
            </a:extLst>
          </p:cNvPr>
          <p:cNvPicPr>
            <a:picLocks noChangeAspect="1"/>
          </p:cNvPicPr>
          <p:nvPr/>
        </p:nvPicPr>
        <p:blipFill rotWithShape="1">
          <a:blip r:embed="rId9">
            <a:extLst>
              <a:ext uri="{28A0092B-C50C-407E-A947-70E740481C1C}">
                <a14:useLocalDpi xmlns:a14="http://schemas.microsoft.com/office/drawing/2010/main" val="0"/>
              </a:ext>
            </a:extLst>
          </a:blip>
          <a:srcRect r="82714"/>
          <a:stretch/>
        </p:blipFill>
        <p:spPr>
          <a:xfrm>
            <a:off x="0" y="0"/>
            <a:ext cx="530786" cy="721163"/>
          </a:xfrm>
          <a:prstGeom prst="rect">
            <a:avLst/>
          </a:prstGeom>
        </p:spPr>
      </p:pic>
      <p:sp>
        <p:nvSpPr>
          <p:cNvPr id="2" name="Slide Number Placeholder 1">
            <a:extLst>
              <a:ext uri="{FF2B5EF4-FFF2-40B4-BE49-F238E27FC236}">
                <a16:creationId xmlns:a16="http://schemas.microsoft.com/office/drawing/2014/main" id="{A331FC02-0EB0-EEAA-24D6-D85864116283}"/>
              </a:ext>
            </a:extLst>
          </p:cNvPr>
          <p:cNvSpPr>
            <a:spLocks noGrp="1"/>
          </p:cNvSpPr>
          <p:nvPr>
            <p:ph type="sldNum" sz="quarter" idx="12"/>
          </p:nvPr>
        </p:nvSpPr>
        <p:spPr/>
        <p:txBody>
          <a:bodyPr/>
          <a:lstStyle/>
          <a:p>
            <a:fld id="{EAB43655-9951-417E-8DAD-82CDD8B26720}" type="slidenum">
              <a:rPr lang="en-US" smtClean="0"/>
              <a:t>3</a:t>
            </a:fld>
            <a:endParaRPr lang="en-US"/>
          </a:p>
        </p:txBody>
      </p:sp>
    </p:spTree>
    <p:extLst>
      <p:ext uri="{BB962C8B-B14F-4D97-AF65-F5344CB8AC3E}">
        <p14:creationId xmlns:p14="http://schemas.microsoft.com/office/powerpoint/2010/main" val="323648247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6"/>
                                        </p:tgtEl>
                                        <p:attrNameLst>
                                          <p:attrName>style.visibility</p:attrName>
                                        </p:attrNameLst>
                                      </p:cBhvr>
                                      <p:to>
                                        <p:strVal val="visible"/>
                                      </p:to>
                                    </p:set>
                                    <p:animEffect transition="in" filter="fade">
                                      <p:cBhvr>
                                        <p:cTn id="7" dur="500"/>
                                        <p:tgtEl>
                                          <p:spTgt spid="31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04"/>
                                        </p:tgtEl>
                                        <p:attrNameLst>
                                          <p:attrName>style.visibility</p:attrName>
                                        </p:attrNameLst>
                                      </p:cBhvr>
                                      <p:to>
                                        <p:strVal val="visible"/>
                                      </p:to>
                                    </p:set>
                                    <p:animEffect transition="in" filter="fade">
                                      <p:cBhvr>
                                        <p:cTn id="15" dur="500"/>
                                        <p:tgtEl>
                                          <p:spTgt spid="310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3" descr="Redirect Notice | Gif, Rainbow gif, Overlays transparent"/>
          <p:cNvPicPr preferRelativeResize="0"/>
          <p:nvPr/>
        </p:nvPicPr>
        <p:blipFill rotWithShape="1">
          <a:blip r:embed="rId3">
            <a:alphaModFix/>
          </a:blip>
          <a:srcRect/>
          <a:stretch/>
        </p:blipFill>
        <p:spPr>
          <a:xfrm>
            <a:off x="-973016" y="-919316"/>
            <a:ext cx="13927016" cy="5715000"/>
          </a:xfrm>
          <a:prstGeom prst="rect">
            <a:avLst/>
          </a:prstGeom>
          <a:noFill/>
          <a:ln>
            <a:noFill/>
          </a:ln>
        </p:spPr>
      </p:pic>
      <p:cxnSp>
        <p:nvCxnSpPr>
          <p:cNvPr id="122" name="Google Shape;122;p3"/>
          <p:cNvCxnSpPr/>
          <p:nvPr/>
        </p:nvCxnSpPr>
        <p:spPr>
          <a:xfrm>
            <a:off x="9167445" y="1998589"/>
            <a:ext cx="11723" cy="5140695"/>
          </a:xfrm>
          <a:prstGeom prst="straightConnector1">
            <a:avLst/>
          </a:prstGeom>
          <a:noFill/>
          <a:ln w="57150" cap="flat" cmpd="sng">
            <a:solidFill>
              <a:srgbClr val="FF0000"/>
            </a:solidFill>
            <a:prstDash val="solid"/>
            <a:miter lim="800000"/>
            <a:headEnd type="none" w="sm" len="sm"/>
            <a:tailEnd type="none" w="sm" len="sm"/>
          </a:ln>
        </p:spPr>
      </p:cxnSp>
      <p:sp>
        <p:nvSpPr>
          <p:cNvPr id="123" name="Google Shape;123;p3"/>
          <p:cNvSpPr/>
          <p:nvPr/>
        </p:nvSpPr>
        <p:spPr>
          <a:xfrm>
            <a:off x="4005480" y="603784"/>
            <a:ext cx="1929818" cy="612542"/>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000" b="1" dirty="0">
                <a:solidFill>
                  <a:srgbClr val="FF0000"/>
                </a:solidFill>
                <a:latin typeface="Arial"/>
                <a:ea typeface="Arial"/>
                <a:cs typeface="Arial"/>
                <a:sym typeface="Arial"/>
              </a:rPr>
              <a:t>DUNG</a:t>
            </a:r>
            <a:endParaRPr sz="3000" dirty="0"/>
          </a:p>
        </p:txBody>
      </p:sp>
      <p:sp>
        <p:nvSpPr>
          <p:cNvPr id="124" name="Google Shape;124;p3"/>
          <p:cNvSpPr/>
          <p:nvPr/>
        </p:nvSpPr>
        <p:spPr>
          <a:xfrm>
            <a:off x="8894312" y="603784"/>
            <a:ext cx="1929819" cy="612541"/>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000" b="1" dirty="0">
                <a:solidFill>
                  <a:srgbClr val="FF0000"/>
                </a:solidFill>
                <a:latin typeface="Arial"/>
                <a:cs typeface="Arial"/>
                <a:sym typeface="Arial"/>
              </a:rPr>
              <a:t>HỌC</a:t>
            </a:r>
            <a:endParaRPr sz="3000" dirty="0"/>
          </a:p>
        </p:txBody>
      </p:sp>
      <p:sp>
        <p:nvSpPr>
          <p:cNvPr id="125" name="Google Shape;125;p3"/>
          <p:cNvSpPr/>
          <p:nvPr/>
        </p:nvSpPr>
        <p:spPr>
          <a:xfrm>
            <a:off x="6400800" y="603784"/>
            <a:ext cx="1929818" cy="612541"/>
          </a:xfrm>
          <a:prstGeom prst="rect">
            <a:avLst/>
          </a:prstGeom>
          <a:solidFill>
            <a:srgbClr val="B3C6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000" b="1" dirty="0">
                <a:solidFill>
                  <a:srgbClr val="FF0000"/>
                </a:solidFill>
                <a:latin typeface="Arial"/>
                <a:cs typeface="Arial"/>
                <a:sym typeface="Arial"/>
              </a:rPr>
              <a:t>BÀI </a:t>
            </a:r>
            <a:endParaRPr sz="3000" dirty="0"/>
          </a:p>
        </p:txBody>
      </p:sp>
      <p:pic>
        <p:nvPicPr>
          <p:cNvPr id="126" name="Google Shape;126;p3"/>
          <p:cNvPicPr preferRelativeResize="0"/>
          <p:nvPr/>
        </p:nvPicPr>
        <p:blipFill rotWithShape="1">
          <a:blip r:embed="rId4">
            <a:alphaModFix/>
          </a:blip>
          <a:srcRect l="11883" t="17943"/>
          <a:stretch/>
        </p:blipFill>
        <p:spPr>
          <a:xfrm>
            <a:off x="11277600" y="37357"/>
            <a:ext cx="914400" cy="392949"/>
          </a:xfrm>
          <a:prstGeom prst="rect">
            <a:avLst/>
          </a:prstGeom>
          <a:noFill/>
          <a:ln>
            <a:noFill/>
          </a:ln>
        </p:spPr>
      </p:pic>
      <p:sp>
        <p:nvSpPr>
          <p:cNvPr id="127" name="Google Shape;127;p3"/>
          <p:cNvSpPr/>
          <p:nvPr/>
        </p:nvSpPr>
        <p:spPr>
          <a:xfrm>
            <a:off x="1634795" y="603784"/>
            <a:ext cx="1778169" cy="612541"/>
          </a:xfrm>
          <a:prstGeom prst="rect">
            <a:avLst/>
          </a:prstGeom>
          <a:solidFill>
            <a:srgbClr val="B3C6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000" b="1" dirty="0">
                <a:solidFill>
                  <a:srgbClr val="FF0000"/>
                </a:solidFill>
                <a:latin typeface="Arial"/>
                <a:ea typeface="Arial"/>
                <a:cs typeface="Arial"/>
                <a:sym typeface="Arial"/>
              </a:rPr>
              <a:t>NỘI</a:t>
            </a:r>
            <a:endParaRPr sz="3000" dirty="0"/>
          </a:p>
        </p:txBody>
      </p:sp>
      <p:pic>
        <p:nvPicPr>
          <p:cNvPr id="128" name="Google Shape;128;p3"/>
          <p:cNvPicPr preferRelativeResize="0"/>
          <p:nvPr/>
        </p:nvPicPr>
        <p:blipFill rotWithShape="1">
          <a:blip r:embed="rId5">
            <a:alphaModFix/>
          </a:blip>
          <a:srcRect r="82017"/>
          <a:stretch/>
        </p:blipFill>
        <p:spPr>
          <a:xfrm>
            <a:off x="1" y="1"/>
            <a:ext cx="591670" cy="757754"/>
          </a:xfrm>
          <a:prstGeom prst="rect">
            <a:avLst/>
          </a:prstGeom>
          <a:noFill/>
          <a:ln>
            <a:noFill/>
          </a:ln>
        </p:spPr>
      </p:pic>
      <p:cxnSp>
        <p:nvCxnSpPr>
          <p:cNvPr id="129" name="Google Shape;129;p3"/>
          <p:cNvCxnSpPr/>
          <p:nvPr/>
        </p:nvCxnSpPr>
        <p:spPr>
          <a:xfrm>
            <a:off x="2964898" y="1998587"/>
            <a:ext cx="11723" cy="5140695"/>
          </a:xfrm>
          <a:prstGeom prst="straightConnector1">
            <a:avLst/>
          </a:prstGeom>
          <a:noFill/>
          <a:ln w="57150" cap="flat" cmpd="sng">
            <a:solidFill>
              <a:srgbClr val="FF0000"/>
            </a:solidFill>
            <a:prstDash val="solid"/>
            <a:miter lim="800000"/>
            <a:headEnd type="none" w="sm" len="sm"/>
            <a:tailEnd type="none" w="sm" len="sm"/>
          </a:ln>
        </p:spPr>
      </p:cxnSp>
      <p:cxnSp>
        <p:nvCxnSpPr>
          <p:cNvPr id="130" name="Google Shape;130;p3"/>
          <p:cNvCxnSpPr/>
          <p:nvPr/>
        </p:nvCxnSpPr>
        <p:spPr>
          <a:xfrm>
            <a:off x="5990492" y="1998588"/>
            <a:ext cx="11723" cy="5140695"/>
          </a:xfrm>
          <a:prstGeom prst="straightConnector1">
            <a:avLst/>
          </a:prstGeom>
          <a:noFill/>
          <a:ln w="57150" cap="flat" cmpd="sng">
            <a:solidFill>
              <a:srgbClr val="FF0000"/>
            </a:solidFill>
            <a:prstDash val="solid"/>
            <a:miter lim="800000"/>
            <a:headEnd type="none" w="sm" len="sm"/>
            <a:tailEnd type="none" w="sm" len="sm"/>
          </a:ln>
        </p:spPr>
      </p:cxnSp>
      <p:pic>
        <p:nvPicPr>
          <p:cNvPr id="131" name="Google Shape;131;p3" descr="Number One GIF by Teach First"/>
          <p:cNvPicPr preferRelativeResize="0"/>
          <p:nvPr/>
        </p:nvPicPr>
        <p:blipFill rotWithShape="1">
          <a:blip r:embed="rId6">
            <a:alphaModFix/>
          </a:blip>
          <a:srcRect/>
          <a:stretch/>
        </p:blipFill>
        <p:spPr>
          <a:xfrm>
            <a:off x="922642" y="1787385"/>
            <a:ext cx="1058126" cy="1058126"/>
          </a:xfrm>
          <a:prstGeom prst="rect">
            <a:avLst/>
          </a:prstGeom>
          <a:noFill/>
          <a:ln>
            <a:noFill/>
          </a:ln>
        </p:spPr>
      </p:pic>
      <p:pic>
        <p:nvPicPr>
          <p:cNvPr id="132" name="Google Shape;132;p3" descr="2 GIF by Teach First"/>
          <p:cNvPicPr preferRelativeResize="0"/>
          <p:nvPr/>
        </p:nvPicPr>
        <p:blipFill rotWithShape="1">
          <a:blip r:embed="rId7">
            <a:alphaModFix/>
          </a:blip>
          <a:srcRect/>
          <a:stretch/>
        </p:blipFill>
        <p:spPr>
          <a:xfrm>
            <a:off x="4058426" y="1787385"/>
            <a:ext cx="1058126" cy="1058126"/>
          </a:xfrm>
          <a:prstGeom prst="rect">
            <a:avLst/>
          </a:prstGeom>
          <a:noFill/>
          <a:ln w="9525" cap="flat" cmpd="sng">
            <a:solidFill>
              <a:schemeClr val="lt1"/>
            </a:solidFill>
            <a:prstDash val="solid"/>
            <a:round/>
            <a:headEnd type="none" w="sm" len="sm"/>
            <a:tailEnd type="none" w="sm" len="sm"/>
          </a:ln>
        </p:spPr>
      </p:pic>
      <p:pic>
        <p:nvPicPr>
          <p:cNvPr id="133" name="Google Shape;133;p3" descr="3 GIF by Teach First"/>
          <p:cNvPicPr preferRelativeResize="0"/>
          <p:nvPr/>
        </p:nvPicPr>
        <p:blipFill rotWithShape="1">
          <a:blip r:embed="rId8">
            <a:alphaModFix/>
          </a:blip>
          <a:srcRect/>
          <a:stretch/>
        </p:blipFill>
        <p:spPr>
          <a:xfrm>
            <a:off x="7112374" y="1796052"/>
            <a:ext cx="1058126" cy="1049459"/>
          </a:xfrm>
          <a:prstGeom prst="rect">
            <a:avLst/>
          </a:prstGeom>
          <a:noFill/>
          <a:ln>
            <a:noFill/>
          </a:ln>
        </p:spPr>
      </p:pic>
      <p:pic>
        <p:nvPicPr>
          <p:cNvPr id="134" name="Google Shape;134;p3" descr="4 GIF by Teach First"/>
          <p:cNvPicPr preferRelativeResize="0"/>
          <p:nvPr/>
        </p:nvPicPr>
        <p:blipFill rotWithShape="1">
          <a:blip r:embed="rId9">
            <a:alphaModFix/>
          </a:blip>
          <a:srcRect/>
          <a:stretch/>
        </p:blipFill>
        <p:spPr>
          <a:xfrm>
            <a:off x="10309997" y="1796052"/>
            <a:ext cx="1058126" cy="1058126"/>
          </a:xfrm>
          <a:prstGeom prst="rect">
            <a:avLst/>
          </a:prstGeom>
          <a:noFill/>
          <a:ln>
            <a:noFill/>
          </a:ln>
        </p:spPr>
      </p:pic>
      <p:sp>
        <p:nvSpPr>
          <p:cNvPr id="135" name="Google Shape;135;p3"/>
          <p:cNvSpPr/>
          <p:nvPr/>
        </p:nvSpPr>
        <p:spPr>
          <a:xfrm>
            <a:off x="291528" y="3101353"/>
            <a:ext cx="2345134" cy="1096670"/>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lnSpc>
                <a:spcPct val="90000"/>
              </a:lnSpc>
              <a:spcBef>
                <a:spcPts val="1000"/>
              </a:spcBef>
              <a:spcAft>
                <a:spcPts val="0"/>
              </a:spcAft>
              <a:buNone/>
            </a:pPr>
            <a:r>
              <a:rPr lang="en-US" sz="2700" dirty="0" err="1">
                <a:solidFill>
                  <a:srgbClr val="000000"/>
                </a:solidFill>
                <a:latin typeface="Arial"/>
                <a:cs typeface="Arial"/>
                <a:sym typeface="Arial"/>
              </a:rPr>
              <a:t>Khái</a:t>
            </a:r>
            <a:r>
              <a:rPr lang="en-US" sz="2700" dirty="0">
                <a:solidFill>
                  <a:srgbClr val="000000"/>
                </a:solidFill>
                <a:latin typeface="Arial"/>
                <a:cs typeface="Arial"/>
                <a:sym typeface="Arial"/>
              </a:rPr>
              <a:t> </a:t>
            </a:r>
            <a:r>
              <a:rPr lang="en-US" sz="2700" dirty="0" err="1">
                <a:solidFill>
                  <a:srgbClr val="000000"/>
                </a:solidFill>
                <a:latin typeface="Arial"/>
                <a:cs typeface="Arial"/>
                <a:sym typeface="Arial"/>
              </a:rPr>
              <a:t>niệm</a:t>
            </a:r>
            <a:r>
              <a:rPr lang="en-US" sz="2700" dirty="0">
                <a:solidFill>
                  <a:srgbClr val="000000"/>
                </a:solidFill>
                <a:latin typeface="Arial"/>
                <a:cs typeface="Arial"/>
                <a:sym typeface="Arial"/>
              </a:rPr>
              <a:t> </a:t>
            </a:r>
          </a:p>
          <a:p>
            <a:pPr marL="0" marR="0" lvl="0" indent="0" algn="ctr" rtl="0">
              <a:lnSpc>
                <a:spcPct val="90000"/>
              </a:lnSpc>
              <a:spcBef>
                <a:spcPts val="1000"/>
              </a:spcBef>
              <a:spcAft>
                <a:spcPts val="0"/>
              </a:spcAft>
              <a:buNone/>
            </a:pPr>
            <a:r>
              <a:rPr lang="en-US" sz="2700" dirty="0" err="1">
                <a:solidFill>
                  <a:srgbClr val="000000"/>
                </a:solidFill>
                <a:latin typeface="Arial"/>
                <a:cs typeface="Arial"/>
                <a:sym typeface="Arial"/>
              </a:rPr>
              <a:t>tội</a:t>
            </a:r>
            <a:r>
              <a:rPr lang="en-US" sz="2700" dirty="0">
                <a:solidFill>
                  <a:srgbClr val="000000"/>
                </a:solidFill>
                <a:latin typeface="Arial"/>
                <a:cs typeface="Arial"/>
                <a:sym typeface="Arial"/>
              </a:rPr>
              <a:t> </a:t>
            </a:r>
            <a:r>
              <a:rPr lang="en-US" sz="2700" dirty="0" err="1">
                <a:solidFill>
                  <a:srgbClr val="000000"/>
                </a:solidFill>
                <a:latin typeface="Arial"/>
                <a:cs typeface="Arial"/>
                <a:sym typeface="Arial"/>
              </a:rPr>
              <a:t>phạm</a:t>
            </a:r>
            <a:endParaRPr dirty="0"/>
          </a:p>
        </p:txBody>
      </p:sp>
      <p:sp>
        <p:nvSpPr>
          <p:cNvPr id="136" name="Google Shape;136;p3"/>
          <p:cNvSpPr/>
          <p:nvPr/>
        </p:nvSpPr>
        <p:spPr>
          <a:xfrm>
            <a:off x="3268659" y="3123989"/>
            <a:ext cx="2329224" cy="2101048"/>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1000"/>
              </a:spcBef>
              <a:spcAft>
                <a:spcPts val="0"/>
              </a:spcAft>
              <a:buNone/>
            </a:pPr>
            <a:r>
              <a:rPr lang="en-US" sz="2700" dirty="0" err="1">
                <a:solidFill>
                  <a:srgbClr val="000000"/>
                </a:solidFill>
                <a:latin typeface="Arial"/>
                <a:ea typeface="Arial"/>
                <a:cs typeface="Arial"/>
                <a:sym typeface="Arial"/>
              </a:rPr>
              <a:t>Những</a:t>
            </a:r>
            <a:r>
              <a:rPr lang="en-US" sz="2700" dirty="0">
                <a:solidFill>
                  <a:srgbClr val="000000"/>
                </a:solidFill>
                <a:latin typeface="Arial"/>
                <a:ea typeface="Arial"/>
                <a:cs typeface="Arial"/>
                <a:sym typeface="Arial"/>
              </a:rPr>
              <a:t> </a:t>
            </a:r>
          </a:p>
          <a:p>
            <a:pPr marL="0" marR="0" lvl="0" indent="0" algn="ctr" rtl="0">
              <a:lnSpc>
                <a:spcPct val="90000"/>
              </a:lnSpc>
              <a:spcBef>
                <a:spcPts val="1000"/>
              </a:spcBef>
              <a:spcAft>
                <a:spcPts val="0"/>
              </a:spcAft>
              <a:buNone/>
            </a:pPr>
            <a:r>
              <a:rPr lang="en-US" sz="2700" dirty="0" err="1">
                <a:solidFill>
                  <a:srgbClr val="000000"/>
                </a:solidFill>
                <a:latin typeface="Arial"/>
                <a:ea typeface="Arial"/>
                <a:cs typeface="Arial"/>
                <a:sym typeface="Arial"/>
              </a:rPr>
              <a:t>dấu</a:t>
            </a:r>
            <a:r>
              <a:rPr lang="en-US" sz="2700" dirty="0">
                <a:solidFill>
                  <a:srgbClr val="000000"/>
                </a:solidFill>
                <a:latin typeface="Arial"/>
                <a:ea typeface="Arial"/>
                <a:cs typeface="Arial"/>
                <a:sym typeface="Arial"/>
              </a:rPr>
              <a:t> </a:t>
            </a:r>
            <a:r>
              <a:rPr lang="en-US" sz="2700" dirty="0" err="1">
                <a:solidFill>
                  <a:srgbClr val="000000"/>
                </a:solidFill>
                <a:latin typeface="Arial"/>
                <a:ea typeface="Arial"/>
                <a:cs typeface="Arial"/>
                <a:sym typeface="Arial"/>
              </a:rPr>
              <a:t>hiệu</a:t>
            </a:r>
            <a:r>
              <a:rPr lang="en-US" sz="2700" dirty="0">
                <a:solidFill>
                  <a:srgbClr val="000000"/>
                </a:solidFill>
                <a:latin typeface="Arial"/>
                <a:ea typeface="Arial"/>
                <a:cs typeface="Arial"/>
                <a:sym typeface="Arial"/>
              </a:rPr>
              <a:t> </a:t>
            </a:r>
          </a:p>
          <a:p>
            <a:pPr marL="0" marR="0" lvl="0" indent="0" algn="ctr" rtl="0">
              <a:lnSpc>
                <a:spcPct val="90000"/>
              </a:lnSpc>
              <a:spcBef>
                <a:spcPts val="1000"/>
              </a:spcBef>
              <a:spcAft>
                <a:spcPts val="0"/>
              </a:spcAft>
              <a:buNone/>
            </a:pPr>
            <a:r>
              <a:rPr lang="en-US" sz="2700" dirty="0" err="1">
                <a:solidFill>
                  <a:srgbClr val="000000"/>
                </a:solidFill>
                <a:latin typeface="Arial"/>
                <a:ea typeface="Arial"/>
                <a:cs typeface="Arial"/>
                <a:sym typeface="Arial"/>
              </a:rPr>
              <a:t>cơ</a:t>
            </a:r>
            <a:r>
              <a:rPr lang="en-US" sz="2700" dirty="0">
                <a:solidFill>
                  <a:srgbClr val="000000"/>
                </a:solidFill>
                <a:latin typeface="Arial"/>
                <a:ea typeface="Arial"/>
                <a:cs typeface="Arial"/>
                <a:sym typeface="Arial"/>
              </a:rPr>
              <a:t> </a:t>
            </a:r>
            <a:r>
              <a:rPr lang="en-US" sz="2700" dirty="0" err="1">
                <a:solidFill>
                  <a:srgbClr val="000000"/>
                </a:solidFill>
                <a:latin typeface="Arial"/>
                <a:ea typeface="Arial"/>
                <a:cs typeface="Arial"/>
                <a:sym typeface="Arial"/>
              </a:rPr>
              <a:t>bản</a:t>
            </a:r>
            <a:r>
              <a:rPr lang="en-US" sz="2700" dirty="0">
                <a:solidFill>
                  <a:srgbClr val="000000"/>
                </a:solidFill>
                <a:latin typeface="Arial"/>
                <a:ea typeface="Arial"/>
                <a:cs typeface="Arial"/>
                <a:sym typeface="Arial"/>
              </a:rPr>
              <a:t> </a:t>
            </a:r>
            <a:r>
              <a:rPr lang="en-US" sz="2700" dirty="0" err="1">
                <a:solidFill>
                  <a:srgbClr val="000000"/>
                </a:solidFill>
                <a:latin typeface="Arial"/>
                <a:ea typeface="Arial"/>
                <a:cs typeface="Arial"/>
                <a:sym typeface="Arial"/>
              </a:rPr>
              <a:t>của</a:t>
            </a:r>
            <a:r>
              <a:rPr lang="en-US" sz="2700" dirty="0">
                <a:solidFill>
                  <a:srgbClr val="000000"/>
                </a:solidFill>
                <a:latin typeface="Arial"/>
                <a:ea typeface="Arial"/>
                <a:cs typeface="Arial"/>
                <a:sym typeface="Arial"/>
              </a:rPr>
              <a:t> </a:t>
            </a:r>
          </a:p>
          <a:p>
            <a:pPr marL="0" marR="0" lvl="0" indent="0" algn="ctr" rtl="0">
              <a:lnSpc>
                <a:spcPct val="90000"/>
              </a:lnSpc>
              <a:spcBef>
                <a:spcPts val="1000"/>
              </a:spcBef>
              <a:spcAft>
                <a:spcPts val="0"/>
              </a:spcAft>
              <a:buNone/>
            </a:pPr>
            <a:r>
              <a:rPr lang="en-US" sz="2700" dirty="0" err="1">
                <a:solidFill>
                  <a:srgbClr val="000000"/>
                </a:solidFill>
                <a:latin typeface="Arial"/>
                <a:ea typeface="Arial"/>
                <a:cs typeface="Arial"/>
                <a:sym typeface="Arial"/>
              </a:rPr>
              <a:t>tội</a:t>
            </a:r>
            <a:r>
              <a:rPr lang="en-US" sz="2700" dirty="0">
                <a:solidFill>
                  <a:srgbClr val="000000"/>
                </a:solidFill>
                <a:latin typeface="Arial"/>
                <a:ea typeface="Arial"/>
                <a:cs typeface="Arial"/>
                <a:sym typeface="Arial"/>
              </a:rPr>
              <a:t> </a:t>
            </a:r>
            <a:r>
              <a:rPr lang="en-US" sz="2700" dirty="0" err="1">
                <a:solidFill>
                  <a:srgbClr val="000000"/>
                </a:solidFill>
                <a:latin typeface="Arial"/>
                <a:ea typeface="Arial"/>
                <a:cs typeface="Arial"/>
                <a:sym typeface="Arial"/>
              </a:rPr>
              <a:t>phạm</a:t>
            </a:r>
            <a:endParaRPr sz="2700" dirty="0">
              <a:solidFill>
                <a:srgbClr val="000000"/>
              </a:solidFill>
              <a:latin typeface="Arial"/>
              <a:ea typeface="Arial"/>
              <a:cs typeface="Arial"/>
              <a:sym typeface="Arial"/>
            </a:endParaRPr>
          </a:p>
        </p:txBody>
      </p:sp>
      <p:sp>
        <p:nvSpPr>
          <p:cNvPr id="137" name="Google Shape;137;p3"/>
          <p:cNvSpPr/>
          <p:nvPr/>
        </p:nvSpPr>
        <p:spPr>
          <a:xfrm>
            <a:off x="6483545" y="3101353"/>
            <a:ext cx="2343941" cy="1096670"/>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lnSpc>
                <a:spcPct val="90000"/>
              </a:lnSpc>
              <a:spcBef>
                <a:spcPts val="1000"/>
              </a:spcBef>
              <a:spcAft>
                <a:spcPts val="0"/>
              </a:spcAft>
              <a:buNone/>
            </a:pPr>
            <a:r>
              <a:rPr lang="en-US" sz="2700" dirty="0" err="1">
                <a:solidFill>
                  <a:srgbClr val="000000"/>
                </a:solidFill>
                <a:latin typeface="Arial"/>
                <a:cs typeface="Arial"/>
                <a:sym typeface="Arial"/>
              </a:rPr>
              <a:t>Phân</a:t>
            </a:r>
            <a:r>
              <a:rPr lang="en-US" sz="2700" dirty="0">
                <a:solidFill>
                  <a:srgbClr val="000000"/>
                </a:solidFill>
                <a:latin typeface="Arial"/>
                <a:cs typeface="Arial"/>
                <a:sym typeface="Arial"/>
              </a:rPr>
              <a:t> </a:t>
            </a:r>
            <a:r>
              <a:rPr lang="en-US" sz="2700" dirty="0" err="1">
                <a:solidFill>
                  <a:srgbClr val="000000"/>
                </a:solidFill>
                <a:latin typeface="Arial"/>
                <a:cs typeface="Arial"/>
                <a:sym typeface="Arial"/>
              </a:rPr>
              <a:t>loại</a:t>
            </a:r>
            <a:endParaRPr lang="en-US" sz="2700" dirty="0">
              <a:solidFill>
                <a:srgbClr val="000000"/>
              </a:solidFill>
              <a:latin typeface="Arial"/>
              <a:cs typeface="Arial"/>
              <a:sym typeface="Arial"/>
            </a:endParaRPr>
          </a:p>
          <a:p>
            <a:pPr marL="0" marR="0" lvl="0" indent="0" algn="ctr" rtl="0">
              <a:lnSpc>
                <a:spcPct val="90000"/>
              </a:lnSpc>
              <a:spcBef>
                <a:spcPts val="1000"/>
              </a:spcBef>
              <a:spcAft>
                <a:spcPts val="0"/>
              </a:spcAft>
              <a:buNone/>
            </a:pPr>
            <a:r>
              <a:rPr lang="en-US" sz="2700" dirty="0" err="1">
                <a:solidFill>
                  <a:srgbClr val="000000"/>
                </a:solidFill>
                <a:latin typeface="Arial"/>
                <a:cs typeface="Arial"/>
                <a:sym typeface="Arial"/>
              </a:rPr>
              <a:t>tội</a:t>
            </a:r>
            <a:r>
              <a:rPr lang="en-US" sz="2700" dirty="0">
                <a:solidFill>
                  <a:srgbClr val="000000"/>
                </a:solidFill>
                <a:latin typeface="Arial"/>
                <a:cs typeface="Arial"/>
                <a:sym typeface="Arial"/>
              </a:rPr>
              <a:t> </a:t>
            </a:r>
            <a:r>
              <a:rPr lang="en-US" sz="2700" dirty="0" err="1">
                <a:solidFill>
                  <a:srgbClr val="000000"/>
                </a:solidFill>
                <a:latin typeface="Arial"/>
                <a:cs typeface="Arial"/>
                <a:sym typeface="Arial"/>
              </a:rPr>
              <a:t>phạm</a:t>
            </a:r>
            <a:endParaRPr sz="1300" dirty="0"/>
          </a:p>
        </p:txBody>
      </p:sp>
      <p:sp>
        <p:nvSpPr>
          <p:cNvPr id="138" name="Google Shape;138;p3"/>
          <p:cNvSpPr/>
          <p:nvPr/>
        </p:nvSpPr>
        <p:spPr>
          <a:xfrm>
            <a:off x="9542572" y="3090422"/>
            <a:ext cx="2414978" cy="109667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1000"/>
              </a:spcBef>
              <a:spcAft>
                <a:spcPts val="0"/>
              </a:spcAft>
              <a:buNone/>
            </a:pPr>
            <a:r>
              <a:rPr lang="en-US" sz="2700" dirty="0" err="1">
                <a:solidFill>
                  <a:srgbClr val="000000"/>
                </a:solidFill>
                <a:latin typeface="Arial"/>
                <a:ea typeface="Arial"/>
                <a:cs typeface="Arial"/>
                <a:sym typeface="Arial"/>
              </a:rPr>
              <a:t>Cấu</a:t>
            </a:r>
            <a:r>
              <a:rPr lang="en-US" sz="2700" dirty="0">
                <a:solidFill>
                  <a:srgbClr val="000000"/>
                </a:solidFill>
                <a:latin typeface="Arial"/>
                <a:ea typeface="Arial"/>
                <a:cs typeface="Arial"/>
                <a:sym typeface="Arial"/>
              </a:rPr>
              <a:t> </a:t>
            </a:r>
            <a:r>
              <a:rPr lang="en-US" sz="2700" dirty="0" err="1">
                <a:solidFill>
                  <a:srgbClr val="000000"/>
                </a:solidFill>
                <a:latin typeface="Arial"/>
                <a:ea typeface="Arial"/>
                <a:cs typeface="Arial"/>
                <a:sym typeface="Arial"/>
              </a:rPr>
              <a:t>thành</a:t>
            </a:r>
            <a:r>
              <a:rPr lang="en-US" sz="2700" dirty="0">
                <a:solidFill>
                  <a:srgbClr val="000000"/>
                </a:solidFill>
                <a:latin typeface="Arial"/>
                <a:ea typeface="Arial"/>
                <a:cs typeface="Arial"/>
                <a:sym typeface="Arial"/>
              </a:rPr>
              <a:t> </a:t>
            </a:r>
          </a:p>
          <a:p>
            <a:pPr marL="0" marR="0" lvl="0" indent="0" algn="ctr" rtl="0">
              <a:lnSpc>
                <a:spcPct val="90000"/>
              </a:lnSpc>
              <a:spcBef>
                <a:spcPts val="1000"/>
              </a:spcBef>
              <a:spcAft>
                <a:spcPts val="0"/>
              </a:spcAft>
              <a:buNone/>
            </a:pPr>
            <a:r>
              <a:rPr lang="en-US" sz="2700" dirty="0" err="1">
                <a:solidFill>
                  <a:srgbClr val="000000"/>
                </a:solidFill>
                <a:latin typeface="Arial"/>
                <a:ea typeface="Arial"/>
                <a:cs typeface="Arial"/>
                <a:sym typeface="Arial"/>
              </a:rPr>
              <a:t>tội</a:t>
            </a:r>
            <a:r>
              <a:rPr lang="en-US" sz="2700" dirty="0">
                <a:solidFill>
                  <a:srgbClr val="000000"/>
                </a:solidFill>
                <a:latin typeface="Arial"/>
                <a:ea typeface="Arial"/>
                <a:cs typeface="Arial"/>
                <a:sym typeface="Arial"/>
              </a:rPr>
              <a:t> </a:t>
            </a:r>
            <a:r>
              <a:rPr lang="en-US" sz="2700" dirty="0" err="1">
                <a:solidFill>
                  <a:srgbClr val="000000"/>
                </a:solidFill>
                <a:latin typeface="Arial"/>
                <a:ea typeface="Arial"/>
                <a:cs typeface="Arial"/>
                <a:sym typeface="Arial"/>
              </a:rPr>
              <a:t>phạm</a:t>
            </a:r>
            <a:endParaRPr sz="1300" dirty="0"/>
          </a:p>
        </p:txBody>
      </p:sp>
      <p:sp>
        <p:nvSpPr>
          <p:cNvPr id="2" name="Slide Number Placeholder 1">
            <a:extLst>
              <a:ext uri="{FF2B5EF4-FFF2-40B4-BE49-F238E27FC236}">
                <a16:creationId xmlns:a16="http://schemas.microsoft.com/office/drawing/2014/main" id="{E83AAE8B-E736-4148-23A2-FCFF3CF4C6F8}"/>
              </a:ext>
            </a:extLst>
          </p:cNvPr>
          <p:cNvSpPr>
            <a:spLocks noGrp="1"/>
          </p:cNvSpPr>
          <p:nvPr>
            <p:ph type="sldNum" sz="quarter" idx="12"/>
          </p:nvPr>
        </p:nvSpPr>
        <p:spPr/>
        <p:txBody>
          <a:bodyPr/>
          <a:lstStyle/>
          <a:p>
            <a:fld id="{ED30E801-7639-4AF0-AA52-5BC415A47534}" type="slidenum">
              <a:rPr lang="en-US" smtClean="0"/>
              <a:t>4</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additive="base">
                                        <p:cTn id="7" dur="500" fill="hold"/>
                                        <p:tgtEl>
                                          <p:spTgt spid="131"/>
                                        </p:tgtEl>
                                        <p:attrNameLst>
                                          <p:attrName>ppt_x</p:attrName>
                                        </p:attrNameLst>
                                      </p:cBhvr>
                                      <p:tavLst>
                                        <p:tav tm="0">
                                          <p:val>
                                            <p:strVal val="#ppt_x"/>
                                          </p:val>
                                        </p:tav>
                                        <p:tav tm="100000">
                                          <p:val>
                                            <p:strVal val="#ppt_x"/>
                                          </p:val>
                                        </p:tav>
                                      </p:tavLst>
                                    </p:anim>
                                    <p:anim calcmode="lin" valueType="num">
                                      <p:cBhvr additive="base">
                                        <p:cTn id="8" dur="500" fill="hold"/>
                                        <p:tgtEl>
                                          <p:spTgt spid="1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5"/>
                                        </p:tgtEl>
                                        <p:attrNameLst>
                                          <p:attrName>style.visibility</p:attrName>
                                        </p:attrNameLst>
                                      </p:cBhvr>
                                      <p:to>
                                        <p:strVal val="visible"/>
                                      </p:to>
                                    </p:set>
                                    <p:anim calcmode="lin" valueType="num">
                                      <p:cBhvr additive="base">
                                        <p:cTn id="11" dur="500" fill="hold"/>
                                        <p:tgtEl>
                                          <p:spTgt spid="135"/>
                                        </p:tgtEl>
                                        <p:attrNameLst>
                                          <p:attrName>ppt_x</p:attrName>
                                        </p:attrNameLst>
                                      </p:cBhvr>
                                      <p:tavLst>
                                        <p:tav tm="0">
                                          <p:val>
                                            <p:strVal val="#ppt_x"/>
                                          </p:val>
                                        </p:tav>
                                        <p:tav tm="100000">
                                          <p:val>
                                            <p:strVal val="#ppt_x"/>
                                          </p:val>
                                        </p:tav>
                                      </p:tavLst>
                                    </p:anim>
                                    <p:anim calcmode="lin" valueType="num">
                                      <p:cBhvr additive="base">
                                        <p:cTn id="12"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circle(in)">
                                      <p:cBhvr>
                                        <p:cTn id="17" dur="2000"/>
                                        <p:tgtEl>
                                          <p:spTgt spid="132"/>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136"/>
                                        </p:tgtEl>
                                        <p:attrNameLst>
                                          <p:attrName>style.visibility</p:attrName>
                                        </p:attrNameLst>
                                      </p:cBhvr>
                                      <p:to>
                                        <p:strVal val="visible"/>
                                      </p:to>
                                    </p:set>
                                    <p:animEffect transition="in" filter="circle(in)">
                                      <p:cBhvr>
                                        <p:cTn id="20" dur="2000"/>
                                        <p:tgtEl>
                                          <p:spTgt spid="136"/>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circle(in)">
                                      <p:cBhvr>
                                        <p:cTn id="25" dur="2000"/>
                                        <p:tgtEl>
                                          <p:spTgt spid="133"/>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37"/>
                                        </p:tgtEl>
                                        <p:attrNameLst>
                                          <p:attrName>style.visibility</p:attrName>
                                        </p:attrNameLst>
                                      </p:cBhvr>
                                      <p:to>
                                        <p:strVal val="visible"/>
                                      </p:to>
                                    </p:set>
                                    <p:animEffect transition="in" filter="circle(in)">
                                      <p:cBhvr>
                                        <p:cTn id="28" dur="2000"/>
                                        <p:tgtEl>
                                          <p:spTgt spid="13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34"/>
                                        </p:tgtEl>
                                        <p:attrNameLst>
                                          <p:attrName>style.visibility</p:attrName>
                                        </p:attrNameLst>
                                      </p:cBhvr>
                                      <p:to>
                                        <p:strVal val="visible"/>
                                      </p:to>
                                    </p:set>
                                    <p:anim calcmode="lin" valueType="num">
                                      <p:cBhvr additive="base">
                                        <p:cTn id="33" dur="500" fill="hold"/>
                                        <p:tgtEl>
                                          <p:spTgt spid="134"/>
                                        </p:tgtEl>
                                        <p:attrNameLst>
                                          <p:attrName>ppt_x</p:attrName>
                                        </p:attrNameLst>
                                      </p:cBhvr>
                                      <p:tavLst>
                                        <p:tav tm="0">
                                          <p:val>
                                            <p:strVal val="#ppt_x"/>
                                          </p:val>
                                        </p:tav>
                                        <p:tav tm="100000">
                                          <p:val>
                                            <p:strVal val="#ppt_x"/>
                                          </p:val>
                                        </p:tav>
                                      </p:tavLst>
                                    </p:anim>
                                    <p:anim calcmode="lin" valueType="num">
                                      <p:cBhvr additive="base">
                                        <p:cTn id="34" dur="500" fill="hold"/>
                                        <p:tgtEl>
                                          <p:spTgt spid="13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38"/>
                                        </p:tgtEl>
                                        <p:attrNameLst>
                                          <p:attrName>style.visibility</p:attrName>
                                        </p:attrNameLst>
                                      </p:cBhvr>
                                      <p:to>
                                        <p:strVal val="visible"/>
                                      </p:to>
                                    </p:set>
                                    <p:anim calcmode="lin" valueType="num">
                                      <p:cBhvr additive="base">
                                        <p:cTn id="37" dur="500" fill="hold"/>
                                        <p:tgtEl>
                                          <p:spTgt spid="138"/>
                                        </p:tgtEl>
                                        <p:attrNameLst>
                                          <p:attrName>ppt_x</p:attrName>
                                        </p:attrNameLst>
                                      </p:cBhvr>
                                      <p:tavLst>
                                        <p:tav tm="0">
                                          <p:val>
                                            <p:strVal val="#ppt_x"/>
                                          </p:val>
                                        </p:tav>
                                        <p:tav tm="100000">
                                          <p:val>
                                            <p:strVal val="#ppt_x"/>
                                          </p:val>
                                        </p:tav>
                                      </p:tavLst>
                                    </p:anim>
                                    <p:anim calcmode="lin" valueType="num">
                                      <p:cBhvr additive="base">
                                        <p:cTn id="38" dur="500" fill="hold"/>
                                        <p:tgtEl>
                                          <p:spTgt spid="1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p:bldP spid="137" grpId="0" animBg="1"/>
      <p:bldP spid="1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253778" y="118305"/>
            <a:ext cx="904355" cy="395501"/>
          </a:xfrm>
          <a:prstGeom prst="rect">
            <a:avLst/>
          </a:prstGeom>
        </p:spPr>
      </p:pic>
      <p:sp>
        <p:nvSpPr>
          <p:cNvPr id="5" name="Rectangle 4"/>
          <p:cNvSpPr/>
          <p:nvPr/>
        </p:nvSpPr>
        <p:spPr>
          <a:xfrm>
            <a:off x="0" y="237378"/>
            <a:ext cx="12192000" cy="584775"/>
          </a:xfrm>
          <a:prstGeom prst="rect">
            <a:avLst/>
          </a:prstGeom>
        </p:spPr>
        <p:txBody>
          <a:bodyPr wrap="square">
            <a:spAutoFit/>
          </a:bodyPr>
          <a:lstStyle/>
          <a:p>
            <a:pPr marL="182880" lvl="0" algn="ct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1. </a:t>
            </a: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KHÁI NIỆ</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M TỘI PHẠM</a:t>
            </a:r>
            <a:endPar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714"/>
          <a:stretch/>
        </p:blipFill>
        <p:spPr>
          <a:xfrm>
            <a:off x="-1" y="0"/>
            <a:ext cx="582775" cy="653143"/>
          </a:xfrm>
          <a:prstGeom prst="rect">
            <a:avLst/>
          </a:prstGeom>
        </p:spPr>
      </p:pic>
      <p:pic>
        <p:nvPicPr>
          <p:cNvPr id="3" name="Picture 2">
            <a:extLst>
              <a:ext uri="{FF2B5EF4-FFF2-40B4-BE49-F238E27FC236}">
                <a16:creationId xmlns:a16="http://schemas.microsoft.com/office/drawing/2014/main" id="{3746A9E5-E75E-DDBF-2F48-2D23E30EEE74}"/>
              </a:ext>
            </a:extLst>
          </p:cNvPr>
          <p:cNvPicPr>
            <a:picLocks noChangeAspect="1"/>
          </p:cNvPicPr>
          <p:nvPr/>
        </p:nvPicPr>
        <p:blipFill>
          <a:blip r:embed="rId4"/>
          <a:stretch>
            <a:fillRect/>
          </a:stretch>
        </p:blipFill>
        <p:spPr>
          <a:xfrm>
            <a:off x="1524000" y="3906989"/>
            <a:ext cx="1977920" cy="2078943"/>
          </a:xfrm>
          <a:prstGeom prst="rect">
            <a:avLst/>
          </a:prstGeom>
          <a:ln>
            <a:noFill/>
          </a:ln>
          <a:effectLst>
            <a:softEdge rad="112500"/>
          </a:effectLst>
        </p:spPr>
      </p:pic>
      <p:pic>
        <p:nvPicPr>
          <p:cNvPr id="8" name="Picture 7">
            <a:extLst>
              <a:ext uri="{FF2B5EF4-FFF2-40B4-BE49-F238E27FC236}">
                <a16:creationId xmlns:a16="http://schemas.microsoft.com/office/drawing/2014/main" id="{57DD78FC-DB5B-47E8-D308-7FC1EA59F9A3}"/>
              </a:ext>
            </a:extLst>
          </p:cNvPr>
          <p:cNvPicPr>
            <a:picLocks noChangeAspect="1"/>
          </p:cNvPicPr>
          <p:nvPr/>
        </p:nvPicPr>
        <p:blipFill>
          <a:blip r:embed="rId5"/>
          <a:stretch>
            <a:fillRect/>
          </a:stretch>
        </p:blipFill>
        <p:spPr>
          <a:xfrm>
            <a:off x="84667" y="3673863"/>
            <a:ext cx="1591733" cy="2312069"/>
          </a:xfrm>
          <a:prstGeom prst="rect">
            <a:avLst/>
          </a:prstGeom>
          <a:ln>
            <a:noFill/>
          </a:ln>
          <a:effectLst>
            <a:softEdge rad="112500"/>
          </a:effectLst>
        </p:spPr>
      </p:pic>
      <p:pic>
        <p:nvPicPr>
          <p:cNvPr id="12" name="Picture 11">
            <a:extLst>
              <a:ext uri="{FF2B5EF4-FFF2-40B4-BE49-F238E27FC236}">
                <a16:creationId xmlns:a16="http://schemas.microsoft.com/office/drawing/2014/main" id="{98856778-0000-FD2E-1D1A-CD36FF9987EA}"/>
              </a:ext>
            </a:extLst>
          </p:cNvPr>
          <p:cNvPicPr>
            <a:picLocks noChangeAspect="1"/>
          </p:cNvPicPr>
          <p:nvPr/>
        </p:nvPicPr>
        <p:blipFill>
          <a:blip r:embed="rId6"/>
          <a:stretch>
            <a:fillRect/>
          </a:stretch>
        </p:blipFill>
        <p:spPr>
          <a:xfrm>
            <a:off x="4600287" y="3836829"/>
            <a:ext cx="3456517" cy="2149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D5012E66-86A7-F588-31B0-FE2E37551188}"/>
              </a:ext>
            </a:extLst>
          </p:cNvPr>
          <p:cNvPicPr>
            <a:picLocks noChangeAspect="1"/>
          </p:cNvPicPr>
          <p:nvPr/>
        </p:nvPicPr>
        <p:blipFill>
          <a:blip r:embed="rId7"/>
          <a:stretch>
            <a:fillRect/>
          </a:stretch>
        </p:blipFill>
        <p:spPr>
          <a:xfrm>
            <a:off x="8365067" y="3769807"/>
            <a:ext cx="3606800" cy="1803400"/>
          </a:xfrm>
          <a:prstGeom prst="rect">
            <a:avLst/>
          </a:prstGeom>
          <a:ln>
            <a:noFill/>
          </a:ln>
          <a:effectLst>
            <a:softEdge rad="112500"/>
          </a:effectLst>
        </p:spPr>
      </p:pic>
      <p:pic>
        <p:nvPicPr>
          <p:cNvPr id="14" name="Picture 13">
            <a:extLst>
              <a:ext uri="{FF2B5EF4-FFF2-40B4-BE49-F238E27FC236}">
                <a16:creationId xmlns:a16="http://schemas.microsoft.com/office/drawing/2014/main" id="{4AAF777B-C71A-CC5F-77C3-A3BEB4C7558F}"/>
              </a:ext>
            </a:extLst>
          </p:cNvPr>
          <p:cNvPicPr>
            <a:picLocks noChangeAspect="1"/>
          </p:cNvPicPr>
          <p:nvPr/>
        </p:nvPicPr>
        <p:blipFill>
          <a:blip r:embed="rId8"/>
          <a:stretch>
            <a:fillRect/>
          </a:stretch>
        </p:blipFill>
        <p:spPr>
          <a:xfrm>
            <a:off x="8637542" y="5435600"/>
            <a:ext cx="1539193" cy="1032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Rectangle 14">
            <a:extLst>
              <a:ext uri="{FF2B5EF4-FFF2-40B4-BE49-F238E27FC236}">
                <a16:creationId xmlns:a16="http://schemas.microsoft.com/office/drawing/2014/main" id="{3FA47786-DF46-469D-2886-7AFF480DEC6D}"/>
              </a:ext>
            </a:extLst>
          </p:cNvPr>
          <p:cNvSpPr/>
          <p:nvPr/>
        </p:nvSpPr>
        <p:spPr>
          <a:xfrm>
            <a:off x="6947491" y="5698067"/>
            <a:ext cx="968842" cy="177800"/>
          </a:xfrm>
          <a:prstGeom prst="rect">
            <a:avLst/>
          </a:prstGeom>
          <a:solidFill>
            <a:schemeClr val="bg2">
              <a:lumMod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C60C20C7-9A90-0885-6099-2F015E34C790}"/>
              </a:ext>
            </a:extLst>
          </p:cNvPr>
          <p:cNvCxnSpPr/>
          <p:nvPr/>
        </p:nvCxnSpPr>
        <p:spPr>
          <a:xfrm>
            <a:off x="7162800" y="5698067"/>
            <a:ext cx="84667" cy="17780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5C8613F-9689-C788-B420-D8EEA3723FE3}"/>
              </a:ext>
            </a:extLst>
          </p:cNvPr>
          <p:cNvCxnSpPr>
            <a:cxnSpLocks/>
            <a:stCxn id="15" idx="0"/>
          </p:cNvCxnSpPr>
          <p:nvPr/>
        </p:nvCxnSpPr>
        <p:spPr>
          <a:xfrm>
            <a:off x="7431912" y="5698067"/>
            <a:ext cx="44155" cy="177800"/>
          </a:xfrm>
          <a:prstGeom prst="line">
            <a:avLst/>
          </a:prstGeom>
        </p:spPr>
        <p:style>
          <a:lnRef idx="1">
            <a:schemeClr val="dk1"/>
          </a:lnRef>
          <a:fillRef idx="0">
            <a:schemeClr val="dk1"/>
          </a:fillRef>
          <a:effectRef idx="0">
            <a:schemeClr val="dk1"/>
          </a:effectRef>
          <a:fontRef idx="minor">
            <a:schemeClr val="tx1"/>
          </a:fontRef>
        </p:style>
      </p:cxnSp>
      <p:pic>
        <p:nvPicPr>
          <p:cNvPr id="22" name="Picture 21">
            <a:extLst>
              <a:ext uri="{FF2B5EF4-FFF2-40B4-BE49-F238E27FC236}">
                <a16:creationId xmlns:a16="http://schemas.microsoft.com/office/drawing/2014/main" id="{76F92B8B-599D-47E5-365C-E58F7C9FE382}"/>
              </a:ext>
            </a:extLst>
          </p:cNvPr>
          <p:cNvPicPr>
            <a:picLocks noChangeAspect="1"/>
          </p:cNvPicPr>
          <p:nvPr/>
        </p:nvPicPr>
        <p:blipFill>
          <a:blip r:embed="rId9"/>
          <a:stretch>
            <a:fillRect/>
          </a:stretch>
        </p:blipFill>
        <p:spPr>
          <a:xfrm>
            <a:off x="3776799" y="2496749"/>
            <a:ext cx="823488" cy="932251"/>
          </a:xfrm>
          <a:prstGeom prst="rect">
            <a:avLst/>
          </a:prstGeom>
        </p:spPr>
      </p:pic>
      <p:sp>
        <p:nvSpPr>
          <p:cNvPr id="24" name="Thought Bubble: Cloud 23">
            <a:extLst>
              <a:ext uri="{FF2B5EF4-FFF2-40B4-BE49-F238E27FC236}">
                <a16:creationId xmlns:a16="http://schemas.microsoft.com/office/drawing/2014/main" id="{80FBE14B-605C-4FA8-A189-AF95E0A28E81}"/>
              </a:ext>
            </a:extLst>
          </p:cNvPr>
          <p:cNvSpPr/>
          <p:nvPr/>
        </p:nvSpPr>
        <p:spPr>
          <a:xfrm>
            <a:off x="2516778" y="1402080"/>
            <a:ext cx="6618514" cy="1012346"/>
          </a:xfrm>
          <a:prstGeom prst="cloud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ln w="0"/>
                <a:solidFill>
                  <a:schemeClr val="tx1"/>
                </a:solidFill>
                <a:effectLst>
                  <a:outerShdw blurRad="38100" dist="19050" dir="2700000" algn="tl" rotWithShape="0">
                    <a:schemeClr val="dk1">
                      <a:alpha val="40000"/>
                    </a:schemeClr>
                  </a:outerShdw>
                </a:effectLst>
              </a:rPr>
              <a:t>Hành</a:t>
            </a:r>
            <a:r>
              <a:rPr lang="en-US" sz="2400" b="1" dirty="0">
                <a:ln w="0"/>
                <a:solidFill>
                  <a:schemeClr val="tx1"/>
                </a:solidFill>
                <a:effectLst>
                  <a:outerShdw blurRad="38100" dist="19050" dir="2700000" algn="tl" rotWithShape="0">
                    <a:schemeClr val="dk1">
                      <a:alpha val="40000"/>
                    </a:schemeClr>
                  </a:outerShdw>
                </a:effectLst>
              </a:rPr>
              <a:t> vi </a:t>
            </a:r>
            <a:r>
              <a:rPr lang="en-US" sz="2400" b="1" dirty="0" err="1">
                <a:ln w="0"/>
                <a:solidFill>
                  <a:schemeClr val="tx1"/>
                </a:solidFill>
                <a:effectLst>
                  <a:outerShdw blurRad="38100" dist="19050" dir="2700000" algn="tl" rotWithShape="0">
                    <a:schemeClr val="dk1">
                      <a:alpha val="40000"/>
                    </a:schemeClr>
                  </a:outerShdw>
                </a:effectLst>
              </a:rPr>
              <a:t>nào</a:t>
            </a:r>
            <a:r>
              <a:rPr lang="en-US" sz="2400" b="1" dirty="0">
                <a:ln w="0"/>
                <a:solidFill>
                  <a:schemeClr val="tx1"/>
                </a:solidFill>
                <a:effectLst>
                  <a:outerShdw blurRad="38100" dist="19050" dir="2700000" algn="tl" rotWithShape="0">
                    <a:schemeClr val="dk1">
                      <a:alpha val="40000"/>
                    </a:schemeClr>
                  </a:outerShdw>
                </a:effectLst>
              </a:rPr>
              <a:t> </a:t>
            </a:r>
            <a:r>
              <a:rPr lang="en-US" sz="2400" b="1" dirty="0" err="1">
                <a:ln w="0"/>
                <a:solidFill>
                  <a:schemeClr val="tx1"/>
                </a:solidFill>
                <a:effectLst>
                  <a:outerShdw blurRad="38100" dist="19050" dir="2700000" algn="tl" rotWithShape="0">
                    <a:schemeClr val="dk1">
                      <a:alpha val="40000"/>
                    </a:schemeClr>
                  </a:outerShdw>
                </a:effectLst>
              </a:rPr>
              <a:t>bị</a:t>
            </a:r>
            <a:r>
              <a:rPr lang="en-US" sz="2400" b="1" dirty="0">
                <a:ln w="0"/>
                <a:solidFill>
                  <a:schemeClr val="tx1"/>
                </a:solidFill>
                <a:effectLst>
                  <a:outerShdw blurRad="38100" dist="19050" dir="2700000" algn="tl" rotWithShape="0">
                    <a:schemeClr val="dk1">
                      <a:alpha val="40000"/>
                    </a:schemeClr>
                  </a:outerShdw>
                </a:effectLst>
              </a:rPr>
              <a:t> </a:t>
            </a:r>
            <a:r>
              <a:rPr lang="en-US" sz="2400" b="1" dirty="0" err="1">
                <a:ln w="0"/>
                <a:solidFill>
                  <a:schemeClr val="tx1"/>
                </a:solidFill>
                <a:effectLst>
                  <a:outerShdw blurRad="38100" dist="19050" dir="2700000" algn="tl" rotWithShape="0">
                    <a:schemeClr val="dk1">
                      <a:alpha val="40000"/>
                    </a:schemeClr>
                  </a:outerShdw>
                </a:effectLst>
              </a:rPr>
              <a:t>coi</a:t>
            </a:r>
            <a:r>
              <a:rPr lang="en-US" sz="2400" b="1" dirty="0">
                <a:ln w="0"/>
                <a:solidFill>
                  <a:schemeClr val="tx1"/>
                </a:solidFill>
                <a:effectLst>
                  <a:outerShdw blurRad="38100" dist="19050" dir="2700000" algn="tl" rotWithShape="0">
                    <a:schemeClr val="dk1">
                      <a:alpha val="40000"/>
                    </a:schemeClr>
                  </a:outerShdw>
                </a:effectLst>
              </a:rPr>
              <a:t> </a:t>
            </a:r>
            <a:r>
              <a:rPr lang="en-US" sz="2400" b="1" dirty="0" err="1">
                <a:ln w="0"/>
                <a:solidFill>
                  <a:schemeClr val="tx1"/>
                </a:solidFill>
                <a:effectLst>
                  <a:outerShdw blurRad="38100" dist="19050" dir="2700000" algn="tl" rotWithShape="0">
                    <a:schemeClr val="dk1">
                      <a:alpha val="40000"/>
                    </a:schemeClr>
                  </a:outerShdw>
                </a:effectLst>
              </a:rPr>
              <a:t>là</a:t>
            </a:r>
            <a:r>
              <a:rPr lang="en-US" sz="2400" b="1" dirty="0">
                <a:ln w="0"/>
                <a:solidFill>
                  <a:schemeClr val="tx1"/>
                </a:solidFill>
                <a:effectLst>
                  <a:outerShdw blurRad="38100" dist="19050" dir="2700000" algn="tl" rotWithShape="0">
                    <a:schemeClr val="dk1">
                      <a:alpha val="40000"/>
                    </a:schemeClr>
                  </a:outerShdw>
                </a:effectLst>
              </a:rPr>
              <a:t> TỘI PHẠM ?</a:t>
            </a:r>
          </a:p>
        </p:txBody>
      </p:sp>
      <p:sp>
        <p:nvSpPr>
          <p:cNvPr id="2" name="Slide Number Placeholder 1">
            <a:extLst>
              <a:ext uri="{FF2B5EF4-FFF2-40B4-BE49-F238E27FC236}">
                <a16:creationId xmlns:a16="http://schemas.microsoft.com/office/drawing/2014/main" id="{4B558BB2-940C-B4B5-C1D6-AC9A478AD10A}"/>
              </a:ext>
            </a:extLst>
          </p:cNvPr>
          <p:cNvSpPr>
            <a:spLocks noGrp="1"/>
          </p:cNvSpPr>
          <p:nvPr>
            <p:ph type="sldNum" sz="quarter" idx="12"/>
          </p:nvPr>
        </p:nvSpPr>
        <p:spPr/>
        <p:txBody>
          <a:bodyPr/>
          <a:lstStyle/>
          <a:p>
            <a:fld id="{EAB43655-9951-417E-8DAD-82CDD8B26720}" type="slidenum">
              <a:rPr lang="en-US" smtClean="0"/>
              <a:t>5</a:t>
            </a:fld>
            <a:endParaRPr lang="en-US"/>
          </a:p>
        </p:txBody>
      </p:sp>
    </p:spTree>
    <p:extLst>
      <p:ext uri="{BB962C8B-B14F-4D97-AF65-F5344CB8AC3E}">
        <p14:creationId xmlns:p14="http://schemas.microsoft.com/office/powerpoint/2010/main" val="268178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heel(1)">
                                      <p:cBhvr>
                                        <p:cTn id="29" dur="2000"/>
                                        <p:tgtEl>
                                          <p:spTgt spid="13"/>
                                        </p:tgtEl>
                                      </p:cBhvr>
                                    </p:animEffect>
                                  </p:childTnLst>
                                </p:cTn>
                              </p:par>
                              <p:par>
                                <p:cTn id="30" presetID="21" presetClass="entr" presetSubtype="1"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heel(1)">
                                      <p:cBhvr>
                                        <p:cTn id="32" dur="20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146971" y="89389"/>
            <a:ext cx="918029" cy="401481"/>
          </a:xfrm>
          <a:prstGeom prst="rect">
            <a:avLst/>
          </a:prstGeom>
        </p:spPr>
      </p:pic>
      <p:sp>
        <p:nvSpPr>
          <p:cNvPr id="5" name="Rectangle 4"/>
          <p:cNvSpPr/>
          <p:nvPr/>
        </p:nvSpPr>
        <p:spPr>
          <a:xfrm>
            <a:off x="0" y="237378"/>
            <a:ext cx="12192000" cy="584775"/>
          </a:xfrm>
          <a:prstGeom prst="rect">
            <a:avLst/>
          </a:prstGeom>
        </p:spPr>
        <p:txBody>
          <a:bodyPr wrap="square">
            <a:spAutoFit/>
          </a:bodyPr>
          <a:lstStyle/>
          <a:p>
            <a:pPr marL="182880" lvl="0" algn="ct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1. </a:t>
            </a: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KHÁI NIỆ</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M TỘI PHẠM</a:t>
            </a:r>
            <a:endPar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714"/>
          <a:stretch/>
        </p:blipFill>
        <p:spPr>
          <a:xfrm>
            <a:off x="0" y="0"/>
            <a:ext cx="566058" cy="642865"/>
          </a:xfrm>
          <a:prstGeom prst="rect">
            <a:avLst/>
          </a:prstGeom>
        </p:spPr>
      </p:pic>
      <p:sp>
        <p:nvSpPr>
          <p:cNvPr id="10" name="Google Shape;174;p6"/>
          <p:cNvSpPr txBox="1"/>
          <p:nvPr/>
        </p:nvSpPr>
        <p:spPr>
          <a:xfrm>
            <a:off x="3968304" y="1227559"/>
            <a:ext cx="5033083" cy="6671017"/>
          </a:xfrm>
          <a:prstGeom prst="rect">
            <a:avLst/>
          </a:prstGeom>
          <a:noFill/>
          <a:ln>
            <a:noFill/>
          </a:ln>
        </p:spPr>
        <p:txBody>
          <a:bodyPr spcFirstLastPara="1" wrap="square" lIns="91425" tIns="45700" rIns="91425" bIns="45700" anchor="t" anchorCtr="0">
            <a:spAutoFit/>
          </a:bodyPr>
          <a:lstStyle/>
          <a:p>
            <a:pPr marL="285750" indent="-285750" algn="just">
              <a:lnSpc>
                <a:spcPct val="150000"/>
              </a:lnSpc>
              <a:buFont typeface="Wingdings" panose="05000000000000000000" pitchFamily="2" charset="2"/>
              <a:buChar char="v"/>
            </a:pPr>
            <a:r>
              <a:rPr lang="en-US" sz="2400" dirty="0" err="1"/>
              <a:t>Là</a:t>
            </a:r>
            <a:r>
              <a:rPr lang="en-US" sz="2400" dirty="0"/>
              <a:t> </a:t>
            </a:r>
            <a:r>
              <a:rPr lang="en-US" sz="2400" dirty="0" err="1"/>
              <a:t>hành</a:t>
            </a:r>
            <a:r>
              <a:rPr lang="en-US" sz="2400" dirty="0"/>
              <a:t> vi </a:t>
            </a:r>
            <a:r>
              <a:rPr lang="en-US" sz="2400" dirty="0" err="1"/>
              <a:t>nguy</a:t>
            </a:r>
            <a:r>
              <a:rPr lang="en-US" sz="2400" dirty="0"/>
              <a:t> </a:t>
            </a:r>
            <a:r>
              <a:rPr lang="en-US" sz="2400" dirty="0" err="1"/>
              <a:t>hiểm</a:t>
            </a:r>
            <a:r>
              <a:rPr lang="en-US" sz="2400" dirty="0"/>
              <a:t> </a:t>
            </a:r>
            <a:r>
              <a:rPr lang="en-US" sz="2400" dirty="0" err="1"/>
              <a:t>cho</a:t>
            </a:r>
            <a:r>
              <a:rPr lang="en-US" sz="2400" dirty="0"/>
              <a:t> </a:t>
            </a:r>
            <a:r>
              <a:rPr lang="en-US" sz="2400" dirty="0" err="1"/>
              <a:t>xã</a:t>
            </a:r>
            <a:r>
              <a:rPr lang="en-US" sz="2400" dirty="0"/>
              <a:t> </a:t>
            </a:r>
            <a:r>
              <a:rPr lang="en-US" sz="2400" dirty="0" err="1"/>
              <a:t>hội</a:t>
            </a:r>
            <a:r>
              <a:rPr lang="en-US" sz="2400" dirty="0"/>
              <a:t> </a:t>
            </a:r>
            <a:r>
              <a:rPr lang="en-US" sz="2400" dirty="0" err="1"/>
              <a:t>được</a:t>
            </a:r>
            <a:r>
              <a:rPr lang="en-US" sz="2400" dirty="0"/>
              <a:t> </a:t>
            </a:r>
            <a:r>
              <a:rPr lang="en-US" sz="2400" dirty="0" err="1"/>
              <a:t>quy</a:t>
            </a:r>
            <a:r>
              <a:rPr lang="en-US" sz="2400" dirty="0"/>
              <a:t> </a:t>
            </a:r>
            <a:r>
              <a:rPr lang="en-US" sz="2400" dirty="0" err="1"/>
              <a:t>định</a:t>
            </a:r>
            <a:r>
              <a:rPr lang="en-US" sz="2400" dirty="0"/>
              <a:t> </a:t>
            </a:r>
            <a:r>
              <a:rPr lang="en-US" sz="2400" dirty="0" err="1"/>
              <a:t>trong</a:t>
            </a:r>
            <a:r>
              <a:rPr lang="en-US" sz="2400" dirty="0"/>
              <a:t> </a:t>
            </a:r>
            <a:r>
              <a:rPr lang="en-US" sz="2400" dirty="0" err="1"/>
              <a:t>Bộ</a:t>
            </a:r>
            <a:r>
              <a:rPr lang="en-US" sz="2400" dirty="0"/>
              <a:t> </a:t>
            </a:r>
            <a:r>
              <a:rPr lang="en-US" sz="2400" dirty="0" err="1"/>
              <a:t>luật</a:t>
            </a:r>
            <a:r>
              <a:rPr lang="en-US" sz="2400" dirty="0"/>
              <a:t> </a:t>
            </a:r>
            <a:r>
              <a:rPr lang="en-US" sz="2400" dirty="0" err="1"/>
              <a:t>hình</a:t>
            </a:r>
            <a:r>
              <a:rPr lang="en-US" sz="2400" dirty="0"/>
              <a:t> </a:t>
            </a:r>
            <a:r>
              <a:rPr lang="en-US" sz="2400" dirty="0" err="1"/>
              <a:t>sự</a:t>
            </a:r>
            <a:r>
              <a:rPr lang="en-US" sz="2400" dirty="0"/>
              <a:t>.</a:t>
            </a:r>
          </a:p>
          <a:p>
            <a:pPr algn="just">
              <a:lnSpc>
                <a:spcPct val="150000"/>
              </a:lnSpc>
            </a:pPr>
            <a:r>
              <a:rPr lang="en-US" sz="2400" dirty="0"/>
              <a:t> </a:t>
            </a:r>
          </a:p>
          <a:p>
            <a:pPr marL="285750" indent="-285750" algn="just">
              <a:lnSpc>
                <a:spcPct val="150000"/>
              </a:lnSpc>
              <a:buFont typeface="Wingdings" panose="05000000000000000000" pitchFamily="2" charset="2"/>
              <a:buChar char="v"/>
            </a:pPr>
            <a:r>
              <a:rPr lang="en-US" sz="2400" dirty="0"/>
              <a:t>Do </a:t>
            </a:r>
            <a:r>
              <a:rPr lang="en-US" sz="2400" dirty="0" err="1"/>
              <a:t>người</a:t>
            </a:r>
            <a:r>
              <a:rPr lang="en-US" sz="2400" dirty="0"/>
              <a:t> </a:t>
            </a:r>
            <a:r>
              <a:rPr lang="en-US" sz="2400" dirty="0" err="1"/>
              <a:t>có</a:t>
            </a:r>
            <a:r>
              <a:rPr lang="en-US" sz="2400" dirty="0"/>
              <a:t> </a:t>
            </a:r>
            <a:r>
              <a:rPr lang="en-US" sz="2400" dirty="0" err="1"/>
              <a:t>năng</a:t>
            </a:r>
            <a:r>
              <a:rPr lang="en-US" sz="2400" dirty="0"/>
              <a:t> </a:t>
            </a:r>
            <a:r>
              <a:rPr lang="en-US" sz="2400" dirty="0" err="1"/>
              <a:t>lực</a:t>
            </a:r>
            <a:r>
              <a:rPr lang="en-US" sz="2400" dirty="0"/>
              <a:t> </a:t>
            </a:r>
            <a:r>
              <a:rPr lang="en-US" sz="2400" dirty="0" err="1"/>
              <a:t>trách</a:t>
            </a:r>
            <a:r>
              <a:rPr lang="en-US" sz="2400" dirty="0"/>
              <a:t> </a:t>
            </a:r>
            <a:r>
              <a:rPr lang="en-US" sz="2400" dirty="0" err="1"/>
              <a:t>nhiệm</a:t>
            </a:r>
            <a:r>
              <a:rPr lang="en-US" sz="2400" dirty="0"/>
              <a:t> </a:t>
            </a:r>
            <a:r>
              <a:rPr lang="en-US" sz="2400" dirty="0" err="1"/>
              <a:t>hình</a:t>
            </a:r>
            <a:r>
              <a:rPr lang="en-US" sz="2400" dirty="0"/>
              <a:t> </a:t>
            </a:r>
            <a:r>
              <a:rPr lang="en-US" sz="2400" dirty="0" err="1"/>
              <a:t>sự</a:t>
            </a:r>
            <a:r>
              <a:rPr lang="en-US" sz="2400" dirty="0"/>
              <a:t> </a:t>
            </a:r>
            <a:r>
              <a:rPr lang="en-US" sz="2400" dirty="0" err="1"/>
              <a:t>hoặc</a:t>
            </a:r>
            <a:r>
              <a:rPr lang="en-US" sz="2400" dirty="0"/>
              <a:t> </a:t>
            </a:r>
            <a:r>
              <a:rPr lang="en-US" sz="2400" dirty="0" err="1"/>
              <a:t>pháp</a:t>
            </a:r>
            <a:r>
              <a:rPr lang="en-US" sz="2400" dirty="0"/>
              <a:t> </a:t>
            </a:r>
            <a:r>
              <a:rPr lang="en-US" sz="2400" dirty="0" err="1"/>
              <a:t>nhân</a:t>
            </a:r>
            <a:r>
              <a:rPr lang="en-US" sz="2400" dirty="0"/>
              <a:t> </a:t>
            </a:r>
            <a:r>
              <a:rPr lang="en-US" sz="2400" dirty="0" err="1"/>
              <a:t>thương</a:t>
            </a:r>
            <a:r>
              <a:rPr lang="en-US" sz="2400" dirty="0"/>
              <a:t> </a:t>
            </a:r>
            <a:r>
              <a:rPr lang="en-US" sz="2400" dirty="0" err="1"/>
              <a:t>mại</a:t>
            </a:r>
            <a:r>
              <a:rPr lang="en-US" sz="2400" dirty="0"/>
              <a:t> </a:t>
            </a:r>
            <a:r>
              <a:rPr lang="en-US" sz="2400" dirty="0" err="1"/>
              <a:t>thực</a:t>
            </a:r>
            <a:r>
              <a:rPr lang="en-US" sz="2400" dirty="0"/>
              <a:t> </a:t>
            </a:r>
            <a:r>
              <a:rPr lang="en-US" sz="2400" dirty="0" err="1"/>
              <a:t>hiện</a:t>
            </a:r>
            <a:r>
              <a:rPr lang="en-US" sz="2400" dirty="0"/>
              <a:t> </a:t>
            </a:r>
            <a:r>
              <a:rPr lang="en-US" sz="2400" dirty="0" err="1"/>
              <a:t>một</a:t>
            </a:r>
            <a:r>
              <a:rPr lang="en-US" sz="2400" dirty="0"/>
              <a:t> </a:t>
            </a:r>
            <a:r>
              <a:rPr lang="en-US" sz="2400" dirty="0" err="1"/>
              <a:t>cách</a:t>
            </a:r>
            <a:r>
              <a:rPr lang="en-US" sz="2400" dirty="0"/>
              <a:t> </a:t>
            </a:r>
            <a:r>
              <a:rPr lang="en-US" sz="2400" dirty="0" err="1"/>
              <a:t>cố</a:t>
            </a:r>
            <a:r>
              <a:rPr lang="en-US" sz="2400" dirty="0"/>
              <a:t> ý </a:t>
            </a:r>
            <a:r>
              <a:rPr lang="en-US" sz="2400" dirty="0" err="1"/>
              <a:t>hoặc</a:t>
            </a:r>
            <a:r>
              <a:rPr lang="en-US" sz="2400" dirty="0"/>
              <a:t> </a:t>
            </a:r>
            <a:r>
              <a:rPr lang="en-US" sz="2400" dirty="0" err="1"/>
              <a:t>vô</a:t>
            </a:r>
            <a:r>
              <a:rPr lang="en-US" sz="2400" dirty="0"/>
              <a:t> ý.</a:t>
            </a:r>
          </a:p>
          <a:p>
            <a:pPr algn="just">
              <a:lnSpc>
                <a:spcPct val="150000"/>
              </a:lnSpc>
            </a:pPr>
            <a:r>
              <a:rPr lang="en-US" sz="2400" dirty="0"/>
              <a:t> </a:t>
            </a:r>
          </a:p>
          <a:p>
            <a:pPr marL="285750" indent="-285750" algn="just">
              <a:lnSpc>
                <a:spcPct val="150000"/>
              </a:lnSpc>
              <a:buFont typeface="Wingdings" panose="05000000000000000000" pitchFamily="2" charset="2"/>
              <a:buChar char="v"/>
            </a:pPr>
            <a:r>
              <a:rPr lang="en-US" sz="2400" dirty="0" err="1"/>
              <a:t>Xâm</a:t>
            </a:r>
            <a:r>
              <a:rPr lang="en-US" sz="2400" dirty="0"/>
              <a:t> </a:t>
            </a:r>
            <a:r>
              <a:rPr lang="en-US" sz="2400" dirty="0" err="1"/>
              <a:t>phạm</a:t>
            </a:r>
            <a:r>
              <a:rPr lang="en-US" sz="2400" dirty="0"/>
              <a:t> </a:t>
            </a:r>
            <a:r>
              <a:rPr lang="en-US" sz="2400" dirty="0" err="1"/>
              <a:t>các</a:t>
            </a:r>
            <a:r>
              <a:rPr lang="en-US" sz="2400" dirty="0"/>
              <a:t> </a:t>
            </a:r>
            <a:r>
              <a:rPr lang="en-US" sz="2400" dirty="0" err="1"/>
              <a:t>quan</a:t>
            </a:r>
            <a:r>
              <a:rPr lang="en-US" sz="2400" dirty="0"/>
              <a:t> </a:t>
            </a:r>
            <a:r>
              <a:rPr lang="en-US" sz="2400" dirty="0" err="1"/>
              <a:t>hệ</a:t>
            </a:r>
            <a:r>
              <a:rPr lang="en-US" sz="2400" dirty="0"/>
              <a:t> </a:t>
            </a:r>
            <a:r>
              <a:rPr lang="en-US" sz="2400" dirty="0" err="1"/>
              <a:t>xã</a:t>
            </a:r>
            <a:r>
              <a:rPr lang="en-US" sz="2400" dirty="0"/>
              <a:t> </a:t>
            </a:r>
            <a:r>
              <a:rPr lang="en-US" sz="2400" dirty="0" err="1"/>
              <a:t>hội</a:t>
            </a:r>
            <a:r>
              <a:rPr lang="en-US" sz="2400" dirty="0"/>
              <a:t> </a:t>
            </a:r>
            <a:r>
              <a:rPr lang="en-US" sz="2400" dirty="0" err="1"/>
              <a:t>được</a:t>
            </a:r>
            <a:r>
              <a:rPr lang="en-US" sz="2400" dirty="0"/>
              <a:t> </a:t>
            </a:r>
            <a:r>
              <a:rPr lang="en-US" sz="2400" dirty="0" err="1"/>
              <a:t>pháp</a:t>
            </a:r>
            <a:r>
              <a:rPr lang="en-US" sz="2400" dirty="0"/>
              <a:t> </a:t>
            </a:r>
            <a:r>
              <a:rPr lang="en-US" sz="2400" dirty="0" err="1"/>
              <a:t>luật</a:t>
            </a:r>
            <a:r>
              <a:rPr lang="en-US" sz="2400" dirty="0"/>
              <a:t> </a:t>
            </a:r>
            <a:r>
              <a:rPr lang="en-US" sz="2400" dirty="0" err="1"/>
              <a:t>hình</a:t>
            </a:r>
            <a:r>
              <a:rPr lang="en-US" sz="2400" dirty="0"/>
              <a:t> </a:t>
            </a:r>
            <a:r>
              <a:rPr lang="en-US" sz="2400" dirty="0" err="1"/>
              <a:t>sự</a:t>
            </a:r>
            <a:r>
              <a:rPr lang="en-US" sz="2400" dirty="0"/>
              <a:t> </a:t>
            </a:r>
            <a:r>
              <a:rPr lang="en-US" sz="2400" dirty="0" err="1"/>
              <a:t>bảo</a:t>
            </a:r>
            <a:r>
              <a:rPr lang="en-US" sz="2400" dirty="0"/>
              <a:t> </a:t>
            </a:r>
            <a:r>
              <a:rPr lang="en-US" sz="2400" dirty="0" err="1"/>
              <a:t>vệ</a:t>
            </a:r>
            <a:r>
              <a:rPr lang="en-US" sz="2400" dirty="0"/>
              <a:t>.</a:t>
            </a:r>
          </a:p>
          <a:p>
            <a:pPr algn="r">
              <a:lnSpc>
                <a:spcPct val="150000"/>
              </a:lnSpc>
            </a:pPr>
            <a:r>
              <a:rPr lang="en-US" sz="1600" i="1" dirty="0">
                <a:latin typeface="Times New Roman" panose="02020603050405020304" pitchFamily="18" charset="0"/>
                <a:ea typeface="Arial"/>
                <a:cs typeface="Times New Roman" panose="02020603050405020304" pitchFamily="18" charset="0"/>
                <a:sym typeface="Arial"/>
              </a:rPr>
              <a:t>(</a:t>
            </a:r>
            <a:r>
              <a:rPr lang="en-US" sz="1600" i="1" dirty="0" err="1">
                <a:latin typeface="Times New Roman" panose="02020603050405020304" pitchFamily="18" charset="0"/>
                <a:ea typeface="Arial"/>
                <a:cs typeface="Times New Roman" panose="02020603050405020304" pitchFamily="18" charset="0"/>
                <a:sym typeface="Arial"/>
              </a:rPr>
              <a:t>Khoản</a:t>
            </a:r>
            <a:r>
              <a:rPr lang="en-US" sz="1600" i="1" dirty="0">
                <a:latin typeface="Times New Roman" panose="02020603050405020304" pitchFamily="18" charset="0"/>
                <a:ea typeface="Arial"/>
                <a:cs typeface="Times New Roman" panose="02020603050405020304" pitchFamily="18" charset="0"/>
                <a:sym typeface="Arial"/>
              </a:rPr>
              <a:t> 1 </a:t>
            </a:r>
            <a:r>
              <a:rPr lang="en-US" sz="1600" i="1" dirty="0" err="1">
                <a:latin typeface="Times New Roman" panose="02020603050405020304" pitchFamily="18" charset="0"/>
                <a:ea typeface="Arial"/>
                <a:cs typeface="Times New Roman" panose="02020603050405020304" pitchFamily="18" charset="0"/>
                <a:sym typeface="Arial"/>
              </a:rPr>
              <a:t>Điều</a:t>
            </a:r>
            <a:r>
              <a:rPr lang="en-US" sz="1600" i="1" dirty="0">
                <a:latin typeface="Times New Roman" panose="02020603050405020304" pitchFamily="18" charset="0"/>
                <a:ea typeface="Arial"/>
                <a:cs typeface="Times New Roman" panose="02020603050405020304" pitchFamily="18" charset="0"/>
                <a:sym typeface="Arial"/>
              </a:rPr>
              <a:t> 8 BLHS 2015 - </a:t>
            </a:r>
            <a:r>
              <a:rPr lang="en-US" sz="1600" i="1" dirty="0" err="1">
                <a:latin typeface="Times New Roman" panose="02020603050405020304" pitchFamily="18" charset="0"/>
                <a:ea typeface="Arial"/>
                <a:cs typeface="Times New Roman" panose="02020603050405020304" pitchFamily="18" charset="0"/>
                <a:sym typeface="Arial"/>
              </a:rPr>
              <a:t>sửa</a:t>
            </a:r>
            <a:r>
              <a:rPr lang="en-US" sz="1600" i="1" dirty="0">
                <a:latin typeface="Times New Roman" panose="02020603050405020304" pitchFamily="18" charset="0"/>
                <a:ea typeface="Arial"/>
                <a:cs typeface="Times New Roman" panose="02020603050405020304" pitchFamily="18" charset="0"/>
                <a:sym typeface="Arial"/>
              </a:rPr>
              <a:t> </a:t>
            </a:r>
            <a:r>
              <a:rPr lang="en-US" sz="1600" i="1" dirty="0" err="1">
                <a:latin typeface="Times New Roman" panose="02020603050405020304" pitchFamily="18" charset="0"/>
                <a:ea typeface="Arial"/>
                <a:cs typeface="Times New Roman" panose="02020603050405020304" pitchFamily="18" charset="0"/>
                <a:sym typeface="Arial"/>
              </a:rPr>
              <a:t>đổi</a:t>
            </a:r>
            <a:r>
              <a:rPr lang="en-US" sz="1600" i="1" dirty="0">
                <a:latin typeface="Times New Roman" panose="02020603050405020304" pitchFamily="18" charset="0"/>
                <a:ea typeface="Arial"/>
                <a:cs typeface="Times New Roman" panose="02020603050405020304" pitchFamily="18" charset="0"/>
                <a:sym typeface="Arial"/>
              </a:rPr>
              <a:t>, </a:t>
            </a:r>
            <a:r>
              <a:rPr lang="en-US" sz="1600" i="1" dirty="0" err="1">
                <a:latin typeface="Times New Roman" panose="02020603050405020304" pitchFamily="18" charset="0"/>
                <a:ea typeface="Arial"/>
                <a:cs typeface="Times New Roman" panose="02020603050405020304" pitchFamily="18" charset="0"/>
                <a:sym typeface="Arial"/>
              </a:rPr>
              <a:t>bổ</a:t>
            </a:r>
            <a:r>
              <a:rPr lang="en-US" sz="1600" i="1" dirty="0">
                <a:latin typeface="Times New Roman" panose="02020603050405020304" pitchFamily="18" charset="0"/>
                <a:ea typeface="Arial"/>
                <a:cs typeface="Times New Roman" panose="02020603050405020304" pitchFamily="18" charset="0"/>
                <a:sym typeface="Arial"/>
              </a:rPr>
              <a:t> sung 2017)</a:t>
            </a:r>
          </a:p>
          <a:p>
            <a:pPr marL="285750" indent="-285750" algn="r">
              <a:lnSpc>
                <a:spcPct val="150000"/>
              </a:lnSpc>
              <a:buFont typeface="Wingdings" panose="05000000000000000000" pitchFamily="2" charset="2"/>
              <a:buChar char="v"/>
            </a:pPr>
            <a:endParaRPr lang="en-US" sz="1400" i="1" dirty="0">
              <a:latin typeface=".VnArial" panose="020B7200000000000000" pitchFamily="34" charset="0"/>
            </a:endParaRPr>
          </a:p>
          <a:p>
            <a:pPr marL="285750" indent="-285750" algn="just">
              <a:lnSpc>
                <a:spcPct val="150000"/>
              </a:lnSpc>
              <a:buFont typeface="Wingdings" panose="05000000000000000000" pitchFamily="2" charset="2"/>
              <a:buChar char="v"/>
            </a:pPr>
            <a:endParaRPr lang="en-US" sz="1900" dirty="0"/>
          </a:p>
          <a:p>
            <a:pPr marL="342900" marR="0" lvl="0" indent="-342900" algn="just" rtl="0">
              <a:lnSpc>
                <a:spcPct val="150000"/>
              </a:lnSpc>
              <a:spcBef>
                <a:spcPts val="0"/>
              </a:spcBef>
              <a:spcAft>
                <a:spcPts val="0"/>
              </a:spcAft>
              <a:buFont typeface="Wingdings" panose="05000000000000000000" pitchFamily="2" charset="2"/>
              <a:buChar char="v"/>
            </a:pPr>
            <a:endParaRPr lang="en-US" sz="2000" b="1" dirty="0">
              <a:solidFill>
                <a:srgbClr val="0070C0"/>
              </a:solidFill>
              <a:latin typeface="Arial"/>
              <a:ea typeface="Arial"/>
              <a:cs typeface="Arial"/>
              <a:sym typeface="Arial"/>
            </a:endParaRPr>
          </a:p>
        </p:txBody>
      </p:sp>
      <p:pic>
        <p:nvPicPr>
          <p:cNvPr id="6146" name="Picture 2" descr="Cyber Crimes &amp; Confusion Matrix"/>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18782" y="1479229"/>
            <a:ext cx="4110606" cy="447556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1B7D9C5-09D2-9244-FD40-64347349499A}"/>
              </a:ext>
            </a:extLst>
          </p:cNvPr>
          <p:cNvSpPr>
            <a:spLocks noGrp="1"/>
          </p:cNvSpPr>
          <p:nvPr>
            <p:ph type="sldNum" sz="quarter" idx="12"/>
          </p:nvPr>
        </p:nvSpPr>
        <p:spPr/>
        <p:txBody>
          <a:bodyPr/>
          <a:lstStyle/>
          <a:p>
            <a:fld id="{EAB43655-9951-417E-8DAD-82CDD8B26720}" type="slidenum">
              <a:rPr lang="en-US" smtClean="0"/>
              <a:t>6</a:t>
            </a:fld>
            <a:endParaRPr lang="en-US"/>
          </a:p>
        </p:txBody>
      </p:sp>
    </p:spTree>
    <p:extLst>
      <p:ext uri="{BB962C8B-B14F-4D97-AF65-F5344CB8AC3E}">
        <p14:creationId xmlns:p14="http://schemas.microsoft.com/office/powerpoint/2010/main" val="66170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barn(inVertical)">
                                      <p:cBhvr>
                                        <p:cTn id="14" dur="500"/>
                                        <p:tgtEl>
                                          <p:spTgt spid="10">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 calcmode="lin" valueType="num">
                                      <p:cBhvr additive="base">
                                        <p:cTn id="19"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anim calcmode="lin" valueType="num">
                                      <p:cBhvr additive="base">
                                        <p:cTn id="23"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173097" y="64623"/>
            <a:ext cx="934235" cy="408568"/>
          </a:xfrm>
          <a:prstGeom prst="rect">
            <a:avLst/>
          </a:prstGeom>
        </p:spPr>
      </p:pic>
      <p:sp>
        <p:nvSpPr>
          <p:cNvPr id="17" name="Rectangle 16"/>
          <p:cNvSpPr/>
          <p:nvPr/>
        </p:nvSpPr>
        <p:spPr>
          <a:xfrm>
            <a:off x="0" y="832835"/>
            <a:ext cx="12192000" cy="584775"/>
          </a:xfrm>
          <a:prstGeom prst="rect">
            <a:avLst/>
          </a:prstGeom>
        </p:spPr>
        <p:txBody>
          <a:bodyPr wrap="square">
            <a:spAutoFit/>
          </a:bodyPr>
          <a:lstStyle/>
          <a:p>
            <a:pPr marL="182880" lvl="0" algn="ct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2. </a:t>
            </a: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NHỮNG DẤU HIỆU CƠ BẢN CỦA TỘI PHẠM</a:t>
            </a:r>
          </a:p>
        </p:txBody>
      </p:sp>
      <p:pic>
        <p:nvPicPr>
          <p:cNvPr id="19" name="Picture 18">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714"/>
          <a:stretch/>
        </p:blipFill>
        <p:spPr>
          <a:xfrm>
            <a:off x="0" y="1"/>
            <a:ext cx="524724" cy="617538"/>
          </a:xfrm>
          <a:prstGeom prst="rect">
            <a:avLst/>
          </a:prstGeom>
        </p:spPr>
      </p:pic>
      <p:sp>
        <p:nvSpPr>
          <p:cNvPr id="5" name="AutoShape 15" descr="Hành chính là gì? Vi phạm hành chính là gì?"/>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7" descr="Hành chính là gì? Vi phạm hành chính là gì?"/>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9" descr="Hành chính là gì? Vi phạm hành chính là gì?"/>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21" descr="Hành chính là gì? Vi phạm hành chính là gì?"/>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4" name="Diagram 13">
            <a:extLst>
              <a:ext uri="{FF2B5EF4-FFF2-40B4-BE49-F238E27FC236}">
                <a16:creationId xmlns:a16="http://schemas.microsoft.com/office/drawing/2014/main" id="{2AE75843-6129-1D08-BED9-07D1D65DE140}"/>
              </a:ext>
            </a:extLst>
          </p:cNvPr>
          <p:cNvGraphicFramePr/>
          <p:nvPr>
            <p:extLst>
              <p:ext uri="{D42A27DB-BD31-4B8C-83A1-F6EECF244321}">
                <p14:modId xmlns:p14="http://schemas.microsoft.com/office/powerpoint/2010/main" val="3459606472"/>
              </p:ext>
            </p:extLst>
          </p:nvPr>
        </p:nvGraphicFramePr>
        <p:xfrm>
          <a:off x="1642535" y="1823463"/>
          <a:ext cx="9711265" cy="4898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 name="Picture 14">
            <a:extLst>
              <a:ext uri="{FF2B5EF4-FFF2-40B4-BE49-F238E27FC236}">
                <a16:creationId xmlns:a16="http://schemas.microsoft.com/office/drawing/2014/main" id="{A197EF97-3537-8697-9E15-03E4C1D7A44B}"/>
              </a:ext>
            </a:extLst>
          </p:cNvPr>
          <p:cNvPicPr>
            <a:picLocks noChangeAspect="1"/>
          </p:cNvPicPr>
          <p:nvPr/>
        </p:nvPicPr>
        <p:blipFill>
          <a:blip r:embed="rId9"/>
          <a:stretch>
            <a:fillRect/>
          </a:stretch>
        </p:blipFill>
        <p:spPr>
          <a:xfrm>
            <a:off x="0" y="2844801"/>
            <a:ext cx="1820333" cy="24976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 descr="Arrow Flashes Period - Free GIF on Pixabay - Pixabay">
            <a:extLst>
              <a:ext uri="{FF2B5EF4-FFF2-40B4-BE49-F238E27FC236}">
                <a16:creationId xmlns:a16="http://schemas.microsoft.com/office/drawing/2014/main" id="{72A267AF-E905-1C99-21F5-D3AE1020098F}"/>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rot="10800000" flipH="1">
            <a:off x="1820333" y="3815848"/>
            <a:ext cx="1485815" cy="55557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2158CF8-6E09-EE89-C746-FB9F172F19F8}"/>
              </a:ext>
            </a:extLst>
          </p:cNvPr>
          <p:cNvSpPr>
            <a:spLocks noGrp="1"/>
          </p:cNvSpPr>
          <p:nvPr>
            <p:ph type="sldNum" sz="quarter" idx="12"/>
          </p:nvPr>
        </p:nvSpPr>
        <p:spPr/>
        <p:txBody>
          <a:bodyPr/>
          <a:lstStyle/>
          <a:p>
            <a:fld id="{EAB43655-9951-417E-8DAD-82CDD8B26720}" type="slidenum">
              <a:rPr lang="en-US" smtClean="0"/>
              <a:t>7</a:t>
            </a:fld>
            <a:endParaRPr lang="en-US"/>
          </a:p>
        </p:txBody>
      </p:sp>
    </p:spTree>
    <p:extLst>
      <p:ext uri="{BB962C8B-B14F-4D97-AF65-F5344CB8AC3E}">
        <p14:creationId xmlns:p14="http://schemas.microsoft.com/office/powerpoint/2010/main" val="8127906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098464" y="122478"/>
            <a:ext cx="925950" cy="404945"/>
          </a:xfrm>
          <a:prstGeom prst="rect">
            <a:avLst/>
          </a:prstGeom>
        </p:spPr>
      </p:pic>
      <p:sp>
        <p:nvSpPr>
          <p:cNvPr id="5" name="Rectangle 4"/>
          <p:cNvSpPr/>
          <p:nvPr/>
        </p:nvSpPr>
        <p:spPr>
          <a:xfrm>
            <a:off x="-1" y="332889"/>
            <a:ext cx="12112153" cy="553998"/>
          </a:xfrm>
          <a:prstGeom prst="rect">
            <a:avLst/>
          </a:prstGeom>
        </p:spPr>
        <p:txBody>
          <a:bodyPr wrap="square">
            <a:spAutoFit/>
          </a:bodyPr>
          <a:lstStyle/>
          <a:p>
            <a:pPr marL="182880" lvl="0" algn="ctr"/>
            <a:r>
              <a:rPr lang="en-US" sz="30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2. </a:t>
            </a:r>
            <a:r>
              <a:rPr lang="vi-VN" sz="30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NHỮNG DẤU HIỆU CƠ BẢN CỦA TỘI PHẠM</a:t>
            </a:r>
          </a:p>
        </p:txBody>
      </p:sp>
      <p:pic>
        <p:nvPicPr>
          <p:cNvPr id="7" name="Picture 6">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714"/>
          <a:stretch/>
        </p:blipFill>
        <p:spPr>
          <a:xfrm>
            <a:off x="38934" y="-19551"/>
            <a:ext cx="523517" cy="649303"/>
          </a:xfrm>
          <a:prstGeom prst="rect">
            <a:avLst/>
          </a:prstGeom>
        </p:spPr>
      </p:pic>
      <p:sp>
        <p:nvSpPr>
          <p:cNvPr id="19" name="AutoShape 15" descr="Hành chính là gì? Vi phạm hành chính là gì?"/>
          <p:cNvSpPr>
            <a:spLocks noChangeAspect="1" noChangeArrowheads="1"/>
          </p:cNvSpPr>
          <p:nvPr/>
        </p:nvSpPr>
        <p:spPr bwMode="auto">
          <a:xfrm>
            <a:off x="75728" y="2015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17" descr="Hành chính là gì? Vi phạm hành chính là gì?"/>
          <p:cNvSpPr>
            <a:spLocks noChangeAspect="1" noChangeArrowheads="1"/>
          </p:cNvSpPr>
          <p:nvPr/>
        </p:nvSpPr>
        <p:spPr bwMode="auto">
          <a:xfrm>
            <a:off x="228128" y="17255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19" descr="Hành chính là gì? Vi phạm hành chính là gì?"/>
          <p:cNvSpPr>
            <a:spLocks noChangeAspect="1" noChangeArrowheads="1"/>
          </p:cNvSpPr>
          <p:nvPr/>
        </p:nvSpPr>
        <p:spPr bwMode="auto">
          <a:xfrm>
            <a:off x="380528" y="32495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21" descr="Hành chính là gì? Vi phạm hành chính là gì?"/>
          <p:cNvSpPr>
            <a:spLocks noChangeAspect="1" noChangeArrowheads="1"/>
          </p:cNvSpPr>
          <p:nvPr/>
        </p:nvSpPr>
        <p:spPr bwMode="auto">
          <a:xfrm>
            <a:off x="532928" y="47735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23"/>
          <p:cNvSpPr/>
          <p:nvPr/>
        </p:nvSpPr>
        <p:spPr>
          <a:xfrm>
            <a:off x="1456267" y="1349128"/>
            <a:ext cx="4712762" cy="577850"/>
          </a:xfrm>
          <a:prstGeom prst="rect">
            <a:avLst/>
          </a:prstGeom>
        </p:spPr>
        <p:txBody>
          <a:bodyPr wrap="square">
            <a:spAutoFit/>
          </a:bodyPr>
          <a:lstStyle/>
          <a:p>
            <a:pPr>
              <a:lnSpc>
                <a:spcPct val="150000"/>
              </a:lnSpc>
            </a:pPr>
            <a:r>
              <a:rPr lang="en-US" sz="2400" b="1" dirty="0" err="1">
                <a:solidFill>
                  <a:srgbClr val="0070C0"/>
                </a:solidFill>
                <a:latin typeface="Arial" panose="020B0604020202020204" pitchFamily="34" charset="0"/>
                <a:cs typeface="Arial" panose="020B0604020202020204" pitchFamily="34" charset="0"/>
              </a:rPr>
              <a:t>Tính</a:t>
            </a:r>
            <a:r>
              <a:rPr lang="en-US" sz="2400" b="1" dirty="0">
                <a:solidFill>
                  <a:srgbClr val="0070C0"/>
                </a:solidFill>
                <a:latin typeface="Arial" panose="020B0604020202020204" pitchFamily="34" charset="0"/>
                <a:cs typeface="Arial" panose="020B0604020202020204" pitchFamily="34" charset="0"/>
              </a:rPr>
              <a:t> nguy hiểm cho xã hội</a:t>
            </a:r>
          </a:p>
        </p:txBody>
      </p:sp>
      <p:pic>
        <p:nvPicPr>
          <p:cNvPr id="8196" name="Picture 4" descr="GIF] Loading Red Spot by Paco Soria on Dribbble"/>
          <p:cNvPicPr>
            <a:picLocks noChangeAspect="1" noChangeArrowheads="1" noCrop="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326" y="1307607"/>
            <a:ext cx="1024941" cy="7829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4512827" y="2773420"/>
            <a:ext cx="7209672" cy="1420325"/>
          </a:xfrm>
          <a:prstGeom prst="rect">
            <a:avLst/>
          </a:prstGeom>
        </p:spPr>
        <p:txBody>
          <a:bodyPr wrap="square">
            <a:spAutoFit/>
          </a:bodyPr>
          <a:lstStyle/>
          <a:p>
            <a:pPr>
              <a:lnSpc>
                <a:spcPct val="150000"/>
              </a:lnSpc>
            </a:pPr>
            <a:r>
              <a:rPr lang="vi-VN" sz="2000" dirty="0"/>
              <a:t>Bất kỳ một hành vi vi phạm các chuẩn mực chung của xã hội nào cũng có tính nguy hiểm, có nghĩa là </a:t>
            </a:r>
            <a:r>
              <a:rPr lang="vi-VN" sz="2000" b="1" dirty="0">
                <a:solidFill>
                  <a:schemeClr val="accent2">
                    <a:lumMod val="75000"/>
                  </a:schemeClr>
                </a:solidFill>
              </a:rPr>
              <a:t>có khả năng gây ra hoặc đe dọa gây thiệt hại cho các quan hệ xã hội. </a:t>
            </a:r>
          </a:p>
        </p:txBody>
      </p:sp>
      <p:sp>
        <p:nvSpPr>
          <p:cNvPr id="30" name="Google Shape;190;p7"/>
          <p:cNvSpPr txBox="1"/>
          <p:nvPr/>
        </p:nvSpPr>
        <p:spPr>
          <a:xfrm>
            <a:off x="0" y="4654993"/>
            <a:ext cx="12192000" cy="2008202"/>
          </a:xfrm>
          <a:prstGeom prst="rect">
            <a:avLst/>
          </a:prstGeom>
          <a:solidFill>
            <a:schemeClr val="accent1">
              <a:lumMod val="20000"/>
              <a:lumOff val="80000"/>
            </a:schemeClr>
          </a:solidFill>
          <a:ln>
            <a:solidFill>
              <a:schemeClr val="accent1"/>
            </a:solidFill>
          </a:ln>
        </p:spPr>
        <p:txBody>
          <a:bodyPr spcFirstLastPara="1" wrap="square" lIns="91425" tIns="45700" rIns="91425" bIns="45700" anchor="t" anchorCtr="0">
            <a:spAutoFit/>
          </a:bodyPr>
          <a:lstStyle/>
          <a:p>
            <a:pPr algn="just">
              <a:lnSpc>
                <a:spcPct val="150000"/>
              </a:lnSpc>
            </a:pPr>
            <a:r>
              <a:rPr lang="en-US" sz="2100" b="1" i="1" dirty="0">
                <a:solidFill>
                  <a:srgbClr val="FF0000"/>
                </a:solidFill>
                <a:latin typeface="Times New Roman" panose="02020603050405020304" pitchFamily="18" charset="0"/>
                <a:ea typeface="Calibri"/>
                <a:cs typeface="Times New Roman" panose="02020603050405020304" pitchFamily="18" charset="0"/>
                <a:sym typeface="Calibri"/>
              </a:rPr>
              <a:t>Ví dụ: </a:t>
            </a:r>
          </a:p>
          <a:p>
            <a:pPr algn="just">
              <a:lnSpc>
                <a:spcPct val="150000"/>
              </a:lnSpc>
            </a:pPr>
            <a:r>
              <a:rPr lang="en-US" sz="2100" b="1" i="1" dirty="0">
                <a:solidFill>
                  <a:srgbClr val="FF0000"/>
                </a:solidFill>
                <a:latin typeface="Times New Roman" panose="02020603050405020304" pitchFamily="18" charset="0"/>
                <a:ea typeface="Calibri"/>
                <a:cs typeface="Times New Roman" panose="02020603050405020304" pitchFamily="18" charset="0"/>
                <a:sym typeface="Calibri"/>
              </a:rPr>
              <a:t>(1) </a:t>
            </a:r>
            <a:r>
              <a:rPr lang="en-US" sz="2100" b="1" i="1" dirty="0">
                <a:solidFill>
                  <a:prstClr val="black"/>
                </a:solidFill>
                <a:latin typeface="Times New Roman" panose="02020603050405020304" pitchFamily="18" charset="0"/>
                <a:ea typeface="Calibri"/>
                <a:cs typeface="Times New Roman" panose="02020603050405020304" pitchFamily="18" charset="0"/>
                <a:sym typeface="Calibri"/>
              </a:rPr>
              <a:t>Hành vi chửi mắng ông bà, cha mẹ                           TỘI PHẠM ???                        KHÔNG</a:t>
            </a:r>
            <a:endParaRPr sz="2100" b="1" dirty="0">
              <a:solidFill>
                <a:prstClr val="black"/>
              </a:solidFill>
              <a:latin typeface="Times New Roman" panose="02020603050405020304" pitchFamily="18" charset="0"/>
              <a:cs typeface="Times New Roman" panose="02020603050405020304" pitchFamily="18" charset="0"/>
            </a:endParaRPr>
          </a:p>
          <a:p>
            <a:pPr algn="just">
              <a:lnSpc>
                <a:spcPct val="150000"/>
              </a:lnSpc>
            </a:pPr>
            <a:r>
              <a:rPr lang="en-US" sz="2100" b="1" i="1" dirty="0">
                <a:solidFill>
                  <a:srgbClr val="FF0000"/>
                </a:solidFill>
                <a:latin typeface="Times New Roman" panose="02020603050405020304" pitchFamily="18" charset="0"/>
                <a:ea typeface="Calibri"/>
                <a:cs typeface="Times New Roman" panose="02020603050405020304" pitchFamily="18" charset="0"/>
                <a:sym typeface="Calibri"/>
              </a:rPr>
              <a:t>(2)</a:t>
            </a:r>
            <a:r>
              <a:rPr lang="en-US" sz="2100" b="1" dirty="0">
                <a:solidFill>
                  <a:prstClr val="black"/>
                </a:solidFill>
                <a:latin typeface="Times New Roman" panose="02020603050405020304" pitchFamily="18" charset="0"/>
                <a:ea typeface="Calibri"/>
                <a:cs typeface="Times New Roman" panose="02020603050405020304" pitchFamily="18" charset="0"/>
                <a:sym typeface="Calibri"/>
              </a:rPr>
              <a:t> </a:t>
            </a:r>
            <a:r>
              <a:rPr lang="en-US" sz="2100" b="1" dirty="0" err="1">
                <a:solidFill>
                  <a:prstClr val="black"/>
                </a:solidFill>
                <a:latin typeface="Times New Roman" panose="02020603050405020304" pitchFamily="18" charset="0"/>
                <a:ea typeface="Calibri"/>
                <a:cs typeface="Times New Roman" panose="02020603050405020304" pitchFamily="18" charset="0"/>
                <a:sym typeface="Calibri"/>
              </a:rPr>
              <a:t>Hành</a:t>
            </a:r>
            <a:r>
              <a:rPr lang="en-US" sz="2100" b="1" dirty="0">
                <a:solidFill>
                  <a:prstClr val="black"/>
                </a:solidFill>
                <a:latin typeface="Times New Roman" panose="02020603050405020304" pitchFamily="18" charset="0"/>
                <a:ea typeface="Calibri"/>
                <a:cs typeface="Times New Roman" panose="02020603050405020304" pitchFamily="18" charset="0"/>
                <a:sym typeface="Calibri"/>
              </a:rPr>
              <a:t> vi </a:t>
            </a:r>
            <a:r>
              <a:rPr lang="en-US" sz="2100" b="1" dirty="0" err="1">
                <a:solidFill>
                  <a:prstClr val="black"/>
                </a:solidFill>
                <a:latin typeface="Times New Roman" panose="02020603050405020304" pitchFamily="18" charset="0"/>
                <a:ea typeface="Calibri"/>
                <a:cs typeface="Times New Roman" panose="02020603050405020304" pitchFamily="18" charset="0"/>
                <a:sym typeface="Calibri"/>
              </a:rPr>
              <a:t>này</a:t>
            </a:r>
            <a:r>
              <a:rPr lang="en-US" sz="2100" b="1" dirty="0">
                <a:solidFill>
                  <a:prstClr val="black"/>
                </a:solidFill>
                <a:latin typeface="Times New Roman" panose="02020603050405020304" pitchFamily="18" charset="0"/>
                <a:ea typeface="Calibri"/>
                <a:cs typeface="Times New Roman" panose="02020603050405020304" pitchFamily="18" charset="0"/>
                <a:sym typeface="Calibri"/>
              </a:rPr>
              <a:t> </a:t>
            </a:r>
            <a:r>
              <a:rPr lang="en-US" sz="2100" b="1" dirty="0" err="1">
                <a:solidFill>
                  <a:prstClr val="black"/>
                </a:solidFill>
                <a:latin typeface="Times New Roman" panose="02020603050405020304" pitchFamily="18" charset="0"/>
                <a:ea typeface="Calibri"/>
                <a:cs typeface="Times New Roman" panose="02020603050405020304" pitchFamily="18" charset="0"/>
                <a:sym typeface="Calibri"/>
              </a:rPr>
              <a:t>diễn</a:t>
            </a:r>
            <a:r>
              <a:rPr lang="en-US" sz="2100" b="1" dirty="0">
                <a:solidFill>
                  <a:prstClr val="black"/>
                </a:solidFill>
                <a:latin typeface="Times New Roman" panose="02020603050405020304" pitchFamily="18" charset="0"/>
                <a:ea typeface="Calibri"/>
                <a:cs typeface="Times New Roman" panose="02020603050405020304" pitchFamily="18" charset="0"/>
                <a:sym typeface="Calibri"/>
              </a:rPr>
              <a:t> </a:t>
            </a:r>
            <a:r>
              <a:rPr lang="en-US" sz="2100" b="1" dirty="0" err="1">
                <a:solidFill>
                  <a:prstClr val="black"/>
                </a:solidFill>
                <a:latin typeface="Times New Roman" panose="02020603050405020304" pitchFamily="18" charset="0"/>
                <a:ea typeface="Calibri"/>
                <a:cs typeface="Times New Roman" panose="02020603050405020304" pitchFamily="18" charset="0"/>
                <a:sym typeface="Calibri"/>
              </a:rPr>
              <a:t>ra</a:t>
            </a:r>
            <a:r>
              <a:rPr lang="en-US" sz="2100" b="1" dirty="0">
                <a:solidFill>
                  <a:prstClr val="black"/>
                </a:solidFill>
                <a:latin typeface="Times New Roman" panose="02020603050405020304" pitchFamily="18" charset="0"/>
                <a:ea typeface="Calibri"/>
                <a:cs typeface="Times New Roman" panose="02020603050405020304" pitchFamily="18" charset="0"/>
                <a:sym typeface="Calibri"/>
              </a:rPr>
              <a:t> </a:t>
            </a:r>
            <a:r>
              <a:rPr lang="en-US" sz="2100" b="1" dirty="0" err="1">
                <a:solidFill>
                  <a:prstClr val="black"/>
                </a:solidFill>
                <a:latin typeface="Times New Roman" panose="02020603050405020304" pitchFamily="18" charset="0"/>
                <a:ea typeface="Calibri"/>
                <a:cs typeface="Times New Roman" panose="02020603050405020304" pitchFamily="18" charset="0"/>
                <a:sym typeface="Calibri"/>
              </a:rPr>
              <a:t>liên</a:t>
            </a:r>
            <a:r>
              <a:rPr lang="en-US" sz="2100" b="1" dirty="0">
                <a:solidFill>
                  <a:prstClr val="black"/>
                </a:solidFill>
                <a:latin typeface="Times New Roman" panose="02020603050405020304" pitchFamily="18" charset="0"/>
                <a:ea typeface="Calibri"/>
                <a:cs typeface="Times New Roman" panose="02020603050405020304" pitchFamily="18" charset="0"/>
                <a:sym typeface="Calibri"/>
              </a:rPr>
              <a:t> </a:t>
            </a:r>
            <a:r>
              <a:rPr lang="en-US" sz="2100" b="1" dirty="0" err="1">
                <a:solidFill>
                  <a:prstClr val="black"/>
                </a:solidFill>
                <a:latin typeface="Times New Roman" panose="02020603050405020304" pitchFamily="18" charset="0"/>
                <a:ea typeface="Calibri"/>
                <a:cs typeface="Times New Roman" panose="02020603050405020304" pitchFamily="18" charset="0"/>
                <a:sym typeface="Calibri"/>
              </a:rPr>
              <a:t>tục</a:t>
            </a:r>
            <a:r>
              <a:rPr lang="en-US" sz="2100" b="1" dirty="0">
                <a:solidFill>
                  <a:prstClr val="black"/>
                </a:solidFill>
                <a:latin typeface="Times New Roman" panose="02020603050405020304" pitchFamily="18" charset="0"/>
                <a:ea typeface="Calibri"/>
                <a:cs typeface="Times New Roman" panose="02020603050405020304" pitchFamily="18" charset="0"/>
                <a:sym typeface="Calibri"/>
              </a:rPr>
              <a:t> + </a:t>
            </a:r>
            <a:r>
              <a:rPr lang="en-US" sz="2100" b="1" dirty="0" err="1">
                <a:solidFill>
                  <a:prstClr val="black"/>
                </a:solidFill>
                <a:latin typeface="Times New Roman" panose="02020603050405020304" pitchFamily="18" charset="0"/>
                <a:ea typeface="Calibri"/>
                <a:cs typeface="Times New Roman" panose="02020603050405020304" pitchFamily="18" charset="0"/>
                <a:sym typeface="Calibri"/>
              </a:rPr>
              <a:t>hành</a:t>
            </a:r>
            <a:r>
              <a:rPr lang="en-US" sz="2100" b="1" dirty="0">
                <a:solidFill>
                  <a:prstClr val="black"/>
                </a:solidFill>
                <a:latin typeface="Times New Roman" panose="02020603050405020304" pitchFamily="18" charset="0"/>
                <a:ea typeface="Calibri"/>
                <a:cs typeface="Times New Roman" panose="02020603050405020304" pitchFamily="18" charset="0"/>
                <a:sym typeface="Calibri"/>
              </a:rPr>
              <a:t> vi </a:t>
            </a:r>
            <a:r>
              <a:rPr lang="en-US" sz="2100" b="1" dirty="0" err="1">
                <a:solidFill>
                  <a:prstClr val="black"/>
                </a:solidFill>
                <a:latin typeface="Times New Roman" panose="02020603050405020304" pitchFamily="18" charset="0"/>
                <a:ea typeface="Calibri"/>
                <a:cs typeface="Times New Roman" panose="02020603050405020304" pitchFamily="18" charset="0"/>
                <a:sym typeface="Calibri"/>
              </a:rPr>
              <a:t>đối</a:t>
            </a:r>
            <a:r>
              <a:rPr lang="en-US" sz="2100" b="1" dirty="0">
                <a:solidFill>
                  <a:prstClr val="black"/>
                </a:solidFill>
                <a:latin typeface="Times New Roman" panose="02020603050405020304" pitchFamily="18" charset="0"/>
                <a:ea typeface="Calibri"/>
                <a:cs typeface="Times New Roman" panose="02020603050405020304" pitchFamily="18" charset="0"/>
                <a:sym typeface="Calibri"/>
              </a:rPr>
              <a:t> </a:t>
            </a:r>
            <a:r>
              <a:rPr lang="en-US" sz="2100" b="1" dirty="0" err="1">
                <a:solidFill>
                  <a:prstClr val="black"/>
                </a:solidFill>
                <a:latin typeface="Times New Roman" panose="02020603050405020304" pitchFamily="18" charset="0"/>
                <a:ea typeface="Calibri"/>
                <a:cs typeface="Times New Roman" panose="02020603050405020304" pitchFamily="18" charset="0"/>
                <a:sym typeface="Calibri"/>
              </a:rPr>
              <a:t>xử</a:t>
            </a:r>
            <a:r>
              <a:rPr lang="en-US" sz="2100" b="1" dirty="0">
                <a:solidFill>
                  <a:prstClr val="black"/>
                </a:solidFill>
                <a:latin typeface="Times New Roman" panose="02020603050405020304" pitchFamily="18" charset="0"/>
                <a:ea typeface="Calibri"/>
                <a:cs typeface="Times New Roman" panose="02020603050405020304" pitchFamily="18" charset="0"/>
                <a:sym typeface="Calibri"/>
              </a:rPr>
              <a:t> </a:t>
            </a:r>
            <a:r>
              <a:rPr lang="en-US" sz="2100" b="1" dirty="0" err="1">
                <a:solidFill>
                  <a:prstClr val="black"/>
                </a:solidFill>
                <a:latin typeface="Times New Roman" panose="02020603050405020304" pitchFamily="18" charset="0"/>
                <a:ea typeface="Calibri"/>
                <a:cs typeface="Times New Roman" panose="02020603050405020304" pitchFamily="18" charset="0"/>
                <a:sym typeface="Calibri"/>
              </a:rPr>
              <a:t>tàn</a:t>
            </a:r>
            <a:r>
              <a:rPr lang="en-US" sz="2100" b="1" dirty="0">
                <a:solidFill>
                  <a:prstClr val="black"/>
                </a:solidFill>
                <a:latin typeface="Times New Roman" panose="02020603050405020304" pitchFamily="18" charset="0"/>
                <a:ea typeface="Calibri"/>
                <a:cs typeface="Times New Roman" panose="02020603050405020304" pitchFamily="18" charset="0"/>
                <a:sym typeface="Calibri"/>
              </a:rPr>
              <a:t> </a:t>
            </a:r>
            <a:r>
              <a:rPr lang="en-US" sz="2100" b="1" dirty="0" err="1">
                <a:solidFill>
                  <a:prstClr val="black"/>
                </a:solidFill>
                <a:latin typeface="Times New Roman" panose="02020603050405020304" pitchFamily="18" charset="0"/>
                <a:ea typeface="Calibri"/>
                <a:cs typeface="Times New Roman" panose="02020603050405020304" pitchFamily="18" charset="0"/>
                <a:sym typeface="Calibri"/>
              </a:rPr>
              <a:t>ác</a:t>
            </a:r>
            <a:r>
              <a:rPr lang="en-US" sz="2100" b="1" dirty="0">
                <a:solidFill>
                  <a:prstClr val="black"/>
                </a:solidFill>
                <a:latin typeface="Times New Roman" panose="02020603050405020304" pitchFamily="18" charset="0"/>
                <a:ea typeface="Calibri"/>
                <a:cs typeface="Times New Roman" panose="02020603050405020304" pitchFamily="18" charset="0"/>
                <a:sym typeface="Calibri"/>
              </a:rPr>
              <a:t> </a:t>
            </a:r>
            <a:r>
              <a:rPr lang="en-US" sz="2100" b="1" dirty="0" err="1">
                <a:solidFill>
                  <a:prstClr val="black"/>
                </a:solidFill>
                <a:latin typeface="Times New Roman" panose="02020603050405020304" pitchFamily="18" charset="0"/>
                <a:ea typeface="Calibri"/>
                <a:cs typeface="Times New Roman" panose="02020603050405020304" pitchFamily="18" charset="0"/>
                <a:sym typeface="Calibri"/>
              </a:rPr>
              <a:t>về</a:t>
            </a:r>
            <a:r>
              <a:rPr lang="en-US" sz="2100" b="1" dirty="0">
                <a:solidFill>
                  <a:prstClr val="black"/>
                </a:solidFill>
                <a:latin typeface="Times New Roman" panose="02020603050405020304" pitchFamily="18" charset="0"/>
                <a:ea typeface="Calibri"/>
                <a:cs typeface="Times New Roman" panose="02020603050405020304" pitchFamily="18" charset="0"/>
                <a:sym typeface="Calibri"/>
              </a:rPr>
              <a:t> </a:t>
            </a:r>
            <a:r>
              <a:rPr lang="en-US" sz="2100" b="1" dirty="0" err="1">
                <a:solidFill>
                  <a:prstClr val="black"/>
                </a:solidFill>
                <a:latin typeface="Times New Roman" panose="02020603050405020304" pitchFamily="18" charset="0"/>
                <a:ea typeface="Calibri"/>
                <a:cs typeface="Times New Roman" panose="02020603050405020304" pitchFamily="18" charset="0"/>
                <a:sym typeface="Calibri"/>
              </a:rPr>
              <a:t>vật</a:t>
            </a:r>
            <a:r>
              <a:rPr lang="en-US" sz="2100" b="1" dirty="0">
                <a:solidFill>
                  <a:prstClr val="black"/>
                </a:solidFill>
                <a:latin typeface="Times New Roman" panose="02020603050405020304" pitchFamily="18" charset="0"/>
                <a:ea typeface="Calibri"/>
                <a:cs typeface="Times New Roman" panose="02020603050405020304" pitchFamily="18" charset="0"/>
                <a:sym typeface="Calibri"/>
              </a:rPr>
              <a:t> </a:t>
            </a:r>
            <a:r>
              <a:rPr lang="en-US" sz="2100" b="1" dirty="0" err="1">
                <a:solidFill>
                  <a:prstClr val="black"/>
                </a:solidFill>
                <a:latin typeface="Times New Roman" panose="02020603050405020304" pitchFamily="18" charset="0"/>
                <a:ea typeface="Calibri"/>
                <a:cs typeface="Times New Roman" panose="02020603050405020304" pitchFamily="18" charset="0"/>
                <a:sym typeface="Calibri"/>
              </a:rPr>
              <a:t>chất,tinh</a:t>
            </a:r>
            <a:r>
              <a:rPr lang="en-US" sz="2100" b="1" dirty="0">
                <a:solidFill>
                  <a:prstClr val="black"/>
                </a:solidFill>
                <a:latin typeface="Times New Roman" panose="02020603050405020304" pitchFamily="18" charset="0"/>
                <a:ea typeface="Calibri"/>
                <a:cs typeface="Times New Roman" panose="02020603050405020304" pitchFamily="18" charset="0"/>
                <a:sym typeface="Calibri"/>
              </a:rPr>
              <a:t> </a:t>
            </a:r>
            <a:r>
              <a:rPr lang="en-US" sz="2100" b="1" dirty="0" err="1">
                <a:solidFill>
                  <a:prstClr val="black"/>
                </a:solidFill>
                <a:latin typeface="Times New Roman" panose="02020603050405020304" pitchFamily="18" charset="0"/>
                <a:ea typeface="Calibri"/>
                <a:cs typeface="Times New Roman" panose="02020603050405020304" pitchFamily="18" charset="0"/>
                <a:sym typeface="Calibri"/>
              </a:rPr>
              <a:t>thần</a:t>
            </a:r>
            <a:r>
              <a:rPr lang="en-US" sz="2100" b="1" dirty="0">
                <a:solidFill>
                  <a:prstClr val="black"/>
                </a:solidFill>
                <a:latin typeface="Times New Roman" panose="02020603050405020304" pitchFamily="18" charset="0"/>
                <a:ea typeface="Calibri"/>
                <a:cs typeface="Times New Roman" panose="02020603050405020304" pitchFamily="18" charset="0"/>
                <a:sym typeface="Calibri"/>
              </a:rPr>
              <a:t>                     </a:t>
            </a:r>
            <a:r>
              <a:rPr lang="en-US" sz="2100" b="1" i="1" dirty="0">
                <a:solidFill>
                  <a:prstClr val="black"/>
                </a:solidFill>
                <a:latin typeface="Times New Roman" panose="02020603050405020304" pitchFamily="18" charset="0"/>
                <a:ea typeface="Calibri"/>
                <a:cs typeface="Times New Roman" panose="02020603050405020304" pitchFamily="18" charset="0"/>
                <a:sym typeface="Calibri"/>
              </a:rPr>
              <a:t>TỘI PHẠM</a:t>
            </a:r>
            <a:endParaRPr lang="en-US" sz="2100" b="1" dirty="0">
              <a:solidFill>
                <a:prstClr val="black"/>
              </a:solidFill>
              <a:latin typeface="Times New Roman" panose="02020603050405020304" pitchFamily="18" charset="0"/>
              <a:ea typeface="Calibri"/>
              <a:cs typeface="Times New Roman" panose="02020603050405020304" pitchFamily="18" charset="0"/>
              <a:sym typeface="Calibri"/>
            </a:endParaRPr>
          </a:p>
          <a:p>
            <a:pPr algn="just">
              <a:lnSpc>
                <a:spcPct val="150000"/>
              </a:lnSpc>
            </a:pPr>
            <a:r>
              <a:rPr lang="en-US" sz="2000" b="1" dirty="0">
                <a:solidFill>
                  <a:prstClr val="black"/>
                </a:solidFill>
                <a:latin typeface="Arial"/>
              </a:rPr>
              <a:t>                        		</a:t>
            </a:r>
            <a:endParaRPr sz="2000" b="1" dirty="0">
              <a:solidFill>
                <a:prstClr val="black"/>
              </a:solidFill>
              <a:latin typeface="Arial"/>
            </a:endParaRPr>
          </a:p>
        </p:txBody>
      </p:sp>
      <p:pic>
        <p:nvPicPr>
          <p:cNvPr id="8200" name="Picture 8" descr="Red-arrow-stickers GIFs - Get the best GIF on GIPHY"/>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5088109" y="4823559"/>
            <a:ext cx="372533" cy="1295398"/>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ành vi phạm tội là gì? Khác nhau giữa phạm tội và tội phạ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923" y="2347699"/>
            <a:ext cx="3628554" cy="16927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8" descr="Red-arrow-stickers GIFs - Get the best GIF on GIPHY">
            <a:extLst>
              <a:ext uri="{FF2B5EF4-FFF2-40B4-BE49-F238E27FC236}">
                <a16:creationId xmlns:a16="http://schemas.microsoft.com/office/drawing/2014/main" id="{FE4ED6B3-1412-E5CD-15C8-5127567CA73B}"/>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rot="5400000" flipV="1">
            <a:off x="9200972" y="5171937"/>
            <a:ext cx="326323" cy="150706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C27FA87-F685-DBDE-8E10-5FF404370D46}"/>
              </a:ext>
            </a:extLst>
          </p:cNvPr>
          <p:cNvSpPr>
            <a:spLocks noGrp="1"/>
          </p:cNvSpPr>
          <p:nvPr>
            <p:ph type="sldNum" sz="quarter" idx="12"/>
          </p:nvPr>
        </p:nvSpPr>
        <p:spPr/>
        <p:txBody>
          <a:bodyPr/>
          <a:lstStyle/>
          <a:p>
            <a:fld id="{EAB43655-9951-417E-8DAD-82CDD8B26720}" type="slidenum">
              <a:rPr lang="en-US" smtClean="0"/>
              <a:t>8</a:t>
            </a:fld>
            <a:endParaRPr lang="en-US"/>
          </a:p>
        </p:txBody>
      </p:sp>
      <p:pic>
        <p:nvPicPr>
          <p:cNvPr id="6" name="Picture 8" descr="Red-arrow-stickers GIFs - Get the best GIF on GIPHY">
            <a:extLst>
              <a:ext uri="{FF2B5EF4-FFF2-40B4-BE49-F238E27FC236}">
                <a16:creationId xmlns:a16="http://schemas.microsoft.com/office/drawing/2014/main" id="{1B6B25C2-B42A-E7C7-85CC-59627F8F1406}"/>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8424334" y="4794485"/>
            <a:ext cx="372533" cy="129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 calcmode="lin" valueType="num">
                                      <p:cBhvr additive="base">
                                        <p:cTn id="7" dur="500" fill="hold"/>
                                        <p:tgtEl>
                                          <p:spTgt spid="8196"/>
                                        </p:tgtEl>
                                        <p:attrNameLst>
                                          <p:attrName>ppt_x</p:attrName>
                                        </p:attrNameLst>
                                      </p:cBhvr>
                                      <p:tavLst>
                                        <p:tav tm="0">
                                          <p:val>
                                            <p:strVal val="#ppt_x"/>
                                          </p:val>
                                        </p:tav>
                                        <p:tav tm="100000">
                                          <p:val>
                                            <p:strVal val="#ppt_x"/>
                                          </p:val>
                                        </p:tav>
                                      </p:tavLst>
                                    </p:anim>
                                    <p:anim calcmode="lin" valueType="num">
                                      <p:cBhvr additive="base">
                                        <p:cTn id="8" dur="500" fill="hold"/>
                                        <p:tgtEl>
                                          <p:spTgt spid="819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202"/>
                                        </p:tgtEl>
                                        <p:attrNameLst>
                                          <p:attrName>style.visibility</p:attrName>
                                        </p:attrNameLst>
                                      </p:cBhvr>
                                      <p:to>
                                        <p:strVal val="visible"/>
                                      </p:to>
                                    </p:set>
                                    <p:animEffect transition="in" filter="barn(inVertical)">
                                      <p:cBhvr>
                                        <p:cTn id="17" dur="500"/>
                                        <p:tgtEl>
                                          <p:spTgt spid="8202"/>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barn(inVertical)">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barn(inVertical)">
                                      <p:cBhvr>
                                        <p:cTn id="25" dur="500"/>
                                        <p:tgtEl>
                                          <p:spTgt spid="30"/>
                                        </p:tgtEl>
                                      </p:cBhvr>
                                    </p:animEffect>
                                  </p:childTnLst>
                                </p:cTn>
                              </p:par>
                              <p:par>
                                <p:cTn id="26" presetID="16" presetClass="entr" presetSubtype="21" fill="hold" nodeType="withEffect">
                                  <p:stCondLst>
                                    <p:cond delay="0"/>
                                  </p:stCondLst>
                                  <p:childTnLst>
                                    <p:set>
                                      <p:cBhvr>
                                        <p:cTn id="27" dur="1" fill="hold">
                                          <p:stCondLst>
                                            <p:cond delay="0"/>
                                          </p:stCondLst>
                                        </p:cTn>
                                        <p:tgtEl>
                                          <p:spTgt spid="8200"/>
                                        </p:tgtEl>
                                        <p:attrNameLst>
                                          <p:attrName>style.visibility</p:attrName>
                                        </p:attrNameLst>
                                      </p:cBhvr>
                                      <p:to>
                                        <p:strVal val="visible"/>
                                      </p:to>
                                    </p:set>
                                    <p:animEffect transition="in" filter="barn(inVertical)">
                                      <p:cBhvr>
                                        <p:cTn id="28" dur="500"/>
                                        <p:tgtEl>
                                          <p:spTgt spid="8200"/>
                                        </p:tgtEl>
                                      </p:cBhvr>
                                    </p:animEffect>
                                  </p:childTnLst>
                                </p:cTn>
                              </p:par>
                              <p:par>
                                <p:cTn id="29" presetID="16" presetClass="entr" presetSubtype="2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inVertical)">
                                      <p:cBhvr>
                                        <p:cTn id="31" dur="500"/>
                                        <p:tgtEl>
                                          <p:spTgt spid="6"/>
                                        </p:tgtEl>
                                      </p:cBhvr>
                                    </p:animEffect>
                                  </p:childTnLst>
                                </p:cTn>
                              </p:par>
                              <p:par>
                                <p:cTn id="32" presetID="16" presetClass="entr" presetSubtype="21"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barn(inVertical)">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129554" y="116435"/>
            <a:ext cx="953154" cy="416842"/>
          </a:xfrm>
          <a:prstGeom prst="rect">
            <a:avLst/>
          </a:prstGeom>
        </p:spPr>
      </p:pic>
      <p:sp>
        <p:nvSpPr>
          <p:cNvPr id="5" name="Rectangle 4"/>
          <p:cNvSpPr/>
          <p:nvPr/>
        </p:nvSpPr>
        <p:spPr>
          <a:xfrm>
            <a:off x="-2" y="458414"/>
            <a:ext cx="12192000" cy="553998"/>
          </a:xfrm>
          <a:prstGeom prst="rect">
            <a:avLst/>
          </a:prstGeom>
        </p:spPr>
        <p:txBody>
          <a:bodyPr wrap="square">
            <a:spAutoFit/>
          </a:bodyPr>
          <a:lstStyle/>
          <a:p>
            <a:pPr marL="182880" lvl="0" algn="ctr"/>
            <a:r>
              <a:rPr lang="en-US" sz="30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2. </a:t>
            </a:r>
            <a:r>
              <a:rPr lang="vi-VN" sz="30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NHỮNG DẤU HIỆU CƠ BẢN CỦA TỘI PHẠM</a:t>
            </a:r>
          </a:p>
        </p:txBody>
      </p:sp>
      <p:pic>
        <p:nvPicPr>
          <p:cNvPr id="6" name="Picture 5">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714"/>
          <a:stretch/>
        </p:blipFill>
        <p:spPr>
          <a:xfrm>
            <a:off x="-1" y="0"/>
            <a:ext cx="536857" cy="631817"/>
          </a:xfrm>
          <a:prstGeom prst="rect">
            <a:avLst/>
          </a:prstGeom>
        </p:spPr>
      </p:pic>
      <p:sp>
        <p:nvSpPr>
          <p:cNvPr id="7" name="AutoShape 15" descr="Hành chính là gì? Vi phạm hành chính là gì?"/>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7" descr="Hành chính là gì? Vi phạm hành chính là gì?"/>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9" descr="Hành chính là gì? Vi phạm hành chính là gì?"/>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1" descr="Hành chính là gì? Vi phạm hành chính là gì?"/>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p:nvPr/>
        </p:nvSpPr>
        <p:spPr>
          <a:xfrm>
            <a:off x="1541228" y="1354391"/>
            <a:ext cx="1907365" cy="618374"/>
          </a:xfrm>
          <a:prstGeom prst="rect">
            <a:avLst/>
          </a:prstGeom>
        </p:spPr>
        <p:txBody>
          <a:bodyPr wrap="square">
            <a:spAutoFit/>
          </a:bodyPr>
          <a:lstStyle/>
          <a:p>
            <a:pPr>
              <a:lnSpc>
                <a:spcPct val="150000"/>
              </a:lnSpc>
            </a:pPr>
            <a:r>
              <a:rPr lang="en-US" sz="2600" b="1" dirty="0" err="1">
                <a:solidFill>
                  <a:srgbClr val="0070C0"/>
                </a:solidFill>
                <a:latin typeface="Arial" panose="020B0604020202020204" pitchFamily="34" charset="0"/>
                <a:cs typeface="Arial" panose="020B0604020202020204" pitchFamily="34" charset="0"/>
              </a:rPr>
              <a:t>Tính</a:t>
            </a:r>
            <a:r>
              <a:rPr lang="en-US" sz="2600" b="1" dirty="0">
                <a:solidFill>
                  <a:srgbClr val="0070C0"/>
                </a:solidFill>
                <a:latin typeface="Arial" panose="020B0604020202020204" pitchFamily="34" charset="0"/>
                <a:cs typeface="Arial" panose="020B0604020202020204" pitchFamily="34" charset="0"/>
              </a:rPr>
              <a:t> </a:t>
            </a:r>
            <a:r>
              <a:rPr lang="en-US" sz="2600" b="1" dirty="0" err="1">
                <a:solidFill>
                  <a:srgbClr val="0070C0"/>
                </a:solidFill>
                <a:latin typeface="Arial" panose="020B0604020202020204" pitchFamily="34" charset="0"/>
                <a:cs typeface="Arial" panose="020B0604020202020204" pitchFamily="34" charset="0"/>
              </a:rPr>
              <a:t>có</a:t>
            </a:r>
            <a:r>
              <a:rPr lang="en-US" sz="2600" b="1" dirty="0">
                <a:solidFill>
                  <a:srgbClr val="0070C0"/>
                </a:solidFill>
                <a:latin typeface="Arial" panose="020B0604020202020204" pitchFamily="34" charset="0"/>
                <a:cs typeface="Arial" panose="020B0604020202020204" pitchFamily="34" charset="0"/>
              </a:rPr>
              <a:t> lỗi</a:t>
            </a:r>
          </a:p>
        </p:txBody>
      </p:sp>
      <p:pic>
        <p:nvPicPr>
          <p:cNvPr id="12" name="Picture 4" descr="GIF] Loading Red Spot by Paco Soria on Dribbble"/>
          <p:cNvPicPr>
            <a:picLocks noChangeAspect="1" noChangeArrowheads="1" noCrop="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1429" y="1234899"/>
            <a:ext cx="939800" cy="8967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3172627" y="2603078"/>
            <a:ext cx="8679796" cy="1466492"/>
          </a:xfrm>
          <a:prstGeom prst="rect">
            <a:avLst/>
          </a:prstGeom>
        </p:spPr>
        <p:txBody>
          <a:bodyPr wrap="square">
            <a:spAutoFit/>
          </a:bodyPr>
          <a:lstStyle/>
          <a:p>
            <a:pPr>
              <a:lnSpc>
                <a:spcPct val="150000"/>
              </a:lnSpc>
            </a:pPr>
            <a:r>
              <a:rPr lang="vi-VN" sz="2100" b="1" dirty="0"/>
              <a:t>Một người thực hiện hành vi nguy hiểm cho xã hội bị coi là có lỗi khi người đó phải </a:t>
            </a:r>
            <a:r>
              <a:rPr lang="vi-VN" sz="2100" b="1" dirty="0">
                <a:solidFill>
                  <a:schemeClr val="accent4">
                    <a:lumMod val="75000"/>
                  </a:schemeClr>
                </a:solidFill>
              </a:rPr>
              <a:t>có đủ năng lực trách nhiệm hình sự</a:t>
            </a:r>
            <a:r>
              <a:rPr lang="vi-VN" sz="2100" b="1" dirty="0"/>
              <a:t>. </a:t>
            </a:r>
            <a:endParaRPr lang="en-US" sz="2100" b="1" dirty="0"/>
          </a:p>
          <a:p>
            <a:pPr>
              <a:lnSpc>
                <a:spcPct val="150000"/>
              </a:lnSpc>
            </a:pPr>
            <a:endParaRPr lang="vi-VN" sz="2000" b="1" dirty="0"/>
          </a:p>
        </p:txBody>
      </p:sp>
      <p:sp>
        <p:nvSpPr>
          <p:cNvPr id="20" name="Rectangle 19"/>
          <p:cNvSpPr/>
          <p:nvPr/>
        </p:nvSpPr>
        <p:spPr>
          <a:xfrm>
            <a:off x="4072187" y="4004813"/>
            <a:ext cx="7637213" cy="1714508"/>
          </a:xfrm>
          <a:prstGeom prst="rect">
            <a:avLst/>
          </a:prstGeom>
        </p:spPr>
        <p:txBody>
          <a:bodyPr wrap="square">
            <a:spAutoFit/>
          </a:bodyPr>
          <a:lstStyle/>
          <a:p>
            <a:pPr algn="ctr">
              <a:lnSpc>
                <a:spcPct val="150000"/>
              </a:lnSpc>
            </a:pPr>
            <a:r>
              <a:rPr lang="vi-VN" sz="2000" b="1" u="sng" dirty="0">
                <a:solidFill>
                  <a:srgbClr val="FF0000"/>
                </a:solidFill>
              </a:rPr>
              <a:t>Người có năng lực trách nhiệm hình sự phải đủ các điều kiện</a:t>
            </a:r>
            <a:r>
              <a:rPr lang="vi-VN" sz="2000" b="1" i="1" dirty="0">
                <a:solidFill>
                  <a:schemeClr val="accent6">
                    <a:lumMod val="75000"/>
                  </a:schemeClr>
                </a:solidFill>
              </a:rPr>
              <a:t> đạt độ tuổi chịu trách nhiệm hình sự </a:t>
            </a:r>
            <a:endParaRPr lang="en-US" sz="2000" b="1" i="1" dirty="0">
              <a:solidFill>
                <a:schemeClr val="accent6">
                  <a:lumMod val="75000"/>
                </a:schemeClr>
              </a:solidFill>
            </a:endParaRPr>
          </a:p>
          <a:p>
            <a:pPr algn="ctr">
              <a:lnSpc>
                <a:spcPct val="150000"/>
              </a:lnSpc>
            </a:pPr>
            <a:r>
              <a:rPr lang="vi-VN" sz="1600" i="1" dirty="0">
                <a:latin typeface="+mj-lt"/>
              </a:rPr>
              <a:t>(Đ12 BLHS 2015 sửa đổi, bổ sung 2017)</a:t>
            </a:r>
          </a:p>
          <a:p>
            <a:pPr>
              <a:lnSpc>
                <a:spcPct val="150000"/>
              </a:lnSpc>
            </a:pPr>
            <a:r>
              <a:rPr lang="en-US" sz="1600" b="1" i="1" dirty="0">
                <a:solidFill>
                  <a:schemeClr val="accent6">
                    <a:lumMod val="75000"/>
                  </a:schemeClr>
                </a:solidFill>
              </a:rPr>
              <a:t>	</a:t>
            </a:r>
            <a:endParaRPr lang="vi-VN" sz="1600" b="1" i="1" dirty="0">
              <a:solidFill>
                <a:schemeClr val="accent6">
                  <a:lumMod val="75000"/>
                </a:schemeClr>
              </a:solidFill>
            </a:endParaRPr>
          </a:p>
        </p:txBody>
      </p:sp>
      <p:pic>
        <p:nvPicPr>
          <p:cNvPr id="22" name="Picture 2" descr="Blue Sta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21426" y="3989190"/>
            <a:ext cx="663191" cy="65938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hân tích các dấu hiệu của tội phạm và cấu thành tội phạ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75" y="2603078"/>
            <a:ext cx="2486025" cy="175594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222" name="Picture 6" descr="Hành vi xâm phạm quyền sở hữu trí tuệ về nhãn hiệu"/>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1957" y="4573888"/>
            <a:ext cx="2577110" cy="17347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7E7F397-2C7A-F6C2-6C2F-B93FD8700CD1}"/>
              </a:ext>
            </a:extLst>
          </p:cNvPr>
          <p:cNvSpPr>
            <a:spLocks noGrp="1"/>
          </p:cNvSpPr>
          <p:nvPr>
            <p:ph type="sldNum" sz="quarter" idx="12"/>
          </p:nvPr>
        </p:nvSpPr>
        <p:spPr/>
        <p:txBody>
          <a:bodyPr/>
          <a:lstStyle/>
          <a:p>
            <a:fld id="{EAB43655-9951-417E-8DAD-82CDD8B26720}" type="slidenum">
              <a:rPr lang="en-US" smtClean="0"/>
              <a:t>9</a:t>
            </a:fld>
            <a:endParaRPr lang="en-US"/>
          </a:p>
        </p:txBody>
      </p:sp>
    </p:spTree>
    <p:extLst>
      <p:ext uri="{BB962C8B-B14F-4D97-AF65-F5344CB8AC3E}">
        <p14:creationId xmlns:p14="http://schemas.microsoft.com/office/powerpoint/2010/main" val="227044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par>
                                <p:cTn id="16" presetID="22" presetClass="entr" presetSubtype="8" fill="hold" nodeType="withEffect">
                                  <p:stCondLst>
                                    <p:cond delay="0"/>
                                  </p:stCondLst>
                                  <p:childTnLst>
                                    <p:set>
                                      <p:cBhvr>
                                        <p:cTn id="17" dur="1" fill="hold">
                                          <p:stCondLst>
                                            <p:cond delay="0"/>
                                          </p:stCondLst>
                                        </p:cTn>
                                        <p:tgtEl>
                                          <p:spTgt spid="9220"/>
                                        </p:tgtEl>
                                        <p:attrNameLst>
                                          <p:attrName>style.visibility</p:attrName>
                                        </p:attrNameLst>
                                      </p:cBhvr>
                                      <p:to>
                                        <p:strVal val="visible"/>
                                      </p:to>
                                    </p:set>
                                    <p:animEffect transition="in" filter="wipe(left)">
                                      <p:cBhvr>
                                        <p:cTn id="18" dur="500"/>
                                        <p:tgtEl>
                                          <p:spTgt spid="9220"/>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9222"/>
                                        </p:tgtEl>
                                        <p:attrNameLst>
                                          <p:attrName>style.visibility</p:attrName>
                                        </p:attrNameLst>
                                      </p:cBhvr>
                                      <p:to>
                                        <p:strVal val="visible"/>
                                      </p:to>
                                    </p:set>
                                    <p:animEffect transition="in" filter="wheel(1)">
                                      <p:cBhvr>
                                        <p:cTn id="23" dur="2000"/>
                                        <p:tgtEl>
                                          <p:spTgt spid="9222"/>
                                        </p:tgtEl>
                                      </p:cBhvr>
                                    </p:animEffect>
                                  </p:childTnLst>
                                </p:cTn>
                              </p:par>
                              <p:par>
                                <p:cTn id="24" presetID="21" presetClass="entr" presetSubtype="1"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heel(1)">
                                      <p:cBhvr>
                                        <p:cTn id="26" dur="2000"/>
                                        <p:tgtEl>
                                          <p:spTgt spid="22"/>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heel(1)">
                                      <p:cBhvr>
                                        <p:cTn id="29"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1004</TotalTime>
  <Words>1247</Words>
  <Application>Microsoft Office PowerPoint</Application>
  <PresentationFormat>Widescreen</PresentationFormat>
  <Paragraphs>182</Paragraphs>
  <Slides>24</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.VnArial</vt:lpstr>
      <vt:lpstr>Arial</vt:lpstr>
      <vt:lpstr>Calibri</vt:lpstr>
      <vt:lpstr>Calibri Light</vt:lpstr>
      <vt:lpstr>small arial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CẤU THÀNH TỘI PHẠM</vt:lpstr>
      <vt:lpstr>4. CẤU THÀNH TỘI PHẠM</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Minh An Bùi</cp:lastModifiedBy>
  <cp:revision>28</cp:revision>
  <dcterms:created xsi:type="dcterms:W3CDTF">2023-07-21T15:58:28Z</dcterms:created>
  <dcterms:modified xsi:type="dcterms:W3CDTF">2023-11-01T09:53:27Z</dcterms:modified>
</cp:coreProperties>
</file>